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3940" r:id="rId3"/>
    <p:sldId id="3908" r:id="rId4"/>
    <p:sldId id="3909" r:id="rId5"/>
    <p:sldId id="3948" r:id="rId6"/>
    <p:sldId id="3949" r:id="rId7"/>
    <p:sldId id="3950" r:id="rId8"/>
    <p:sldId id="3923" r:id="rId9"/>
    <p:sldId id="3925" r:id="rId10"/>
    <p:sldId id="3926" r:id="rId11"/>
    <p:sldId id="3927" r:id="rId12"/>
    <p:sldId id="3951" r:id="rId13"/>
    <p:sldId id="3928" r:id="rId14"/>
    <p:sldId id="3921" r:id="rId15"/>
    <p:sldId id="3952" r:id="rId16"/>
    <p:sldId id="3910" r:id="rId17"/>
    <p:sldId id="3929" r:id="rId18"/>
    <p:sldId id="3941" r:id="rId19"/>
    <p:sldId id="3930" r:id="rId20"/>
    <p:sldId id="3942" r:id="rId21"/>
    <p:sldId id="3931" r:id="rId22"/>
    <p:sldId id="3932" r:id="rId23"/>
    <p:sldId id="3933" r:id="rId24"/>
    <p:sldId id="3934" r:id="rId25"/>
    <p:sldId id="3935" r:id="rId26"/>
    <p:sldId id="3943" r:id="rId27"/>
    <p:sldId id="3936" r:id="rId28"/>
    <p:sldId id="3945" r:id="rId29"/>
    <p:sldId id="3944" r:id="rId30"/>
    <p:sldId id="3937" r:id="rId31"/>
    <p:sldId id="3938" r:id="rId32"/>
    <p:sldId id="3939" r:id="rId33"/>
    <p:sldId id="3410" r:id="rId34"/>
  </p:sldIdLst>
  <p:sldSz cx="9144000" cy="6858000" type="screen4x3"/>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D1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6" autoAdjust="0"/>
    <p:restoredTop sz="81138" autoAdjust="0"/>
  </p:normalViewPr>
  <p:slideViewPr>
    <p:cSldViewPr snapToGrid="0">
      <p:cViewPr varScale="1">
        <p:scale>
          <a:sx n="91" d="100"/>
          <a:sy n="91" d="100"/>
        </p:scale>
        <p:origin x="-2220" y="-114"/>
      </p:cViewPr>
      <p:guideLst>
        <p:guide orient="horz" pos="2231"/>
        <p:guide pos="2856"/>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53" d="100"/>
          <a:sy n="53" d="100"/>
        </p:scale>
        <p:origin x="-1920"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6A860-625E-4045-A2E8-3F73BD3F8CC6}" type="datetimeFigureOut">
              <a:rPr lang="zh-CN" altLang="en-US" smtClean="0"/>
              <a:pPr/>
              <a:t>2020/5/17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114A27-33B1-4682-A280-02D698816F23}" type="slidenum">
              <a:rPr lang="zh-CN" altLang="en-US" smtClean="0"/>
              <a:pPr/>
              <a:t>‹#›</a:t>
            </a:fld>
            <a:endParaRPr lang="zh-CN" altLang="en-US"/>
          </a:p>
        </p:txBody>
      </p:sp>
    </p:spTree>
    <p:extLst>
      <p:ext uri="{BB962C8B-B14F-4D97-AF65-F5344CB8AC3E}">
        <p14:creationId xmlns="" xmlns:p14="http://schemas.microsoft.com/office/powerpoint/2010/main" val="70876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pPr/>
              <a:t>2020/5/17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pPr/>
              <a:t>‹#›</a:t>
            </a:fld>
            <a:endParaRPr lang="zh-CN" altLang="en-US"/>
          </a:p>
        </p:txBody>
      </p:sp>
    </p:spTree>
    <p:extLst>
      <p:ext uri="{BB962C8B-B14F-4D97-AF65-F5344CB8AC3E}">
        <p14:creationId xmlns="" xmlns:p14="http://schemas.microsoft.com/office/powerpoint/2010/main" val="290708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A2CAD8-F91A-409A-B778-AA74111763F6}"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A2CAD8-F91A-409A-B778-AA74111763F6}"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30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A2CAD8-F91A-409A-B778-AA74111763F6}"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A2CAD8-F91A-409A-B778-AA74111763F6}"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4D066A-F265-43C9-BF64-51A5824132C8}"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51456EF-EDA7-466D-90A9-97D47B7037CB}" type="datetimeFigureOut">
              <a:rPr lang="zh-CN" altLang="en-US" smtClean="0"/>
              <a:pPr/>
              <a:t>2020/5/17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279" y="6587067"/>
            <a:ext cx="9156279" cy="2878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6732863" y="0"/>
            <a:ext cx="2411137" cy="622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279" y="6587067"/>
            <a:ext cx="9156279" cy="2878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6732863" y="0"/>
            <a:ext cx="2411137" cy="622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Verdana" panose="020B0604030504040204" pitchFamily="34" charset="0"/>
              </a:rPr>
              <a:pPr lvl="0" eaLnBrk="1" hangingPunct="1">
                <a:buNone/>
              </a:pPr>
              <a:t>‹#›</a:t>
            </a:fld>
            <a:endParaRPr lang="zh-CN" altLang="en-US"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pPr/>
              <a:t>2020/5/17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___1.xls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Excel____2.xls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descr="E:\yummy\品宣部\2018年\2018年4月\2018年闻政企业宣传ppt\素材\灰色版素材\底图2.png底图2"/>
          <p:cNvPicPr>
            <a:picLocks noChangeAspect="1"/>
          </p:cNvPicPr>
          <p:nvPr/>
        </p:nvPicPr>
        <p:blipFill rotWithShape="1">
          <a:blip r:embed="rId3"/>
          <a:srcRect/>
          <a:stretch>
            <a:fillRect/>
          </a:stretch>
        </p:blipFill>
        <p:spPr>
          <a:xfrm>
            <a:off x="4685" y="852742"/>
            <a:ext cx="9160030" cy="5152516"/>
          </a:xfrm>
          <a:prstGeom prst="rect">
            <a:avLst/>
          </a:prstGeom>
        </p:spPr>
      </p:pic>
      <p:pic>
        <p:nvPicPr>
          <p:cNvPr id="12" name="图片 11"/>
          <p:cNvPicPr>
            <a:picLocks noChangeAspect="1"/>
          </p:cNvPicPr>
          <p:nvPr/>
        </p:nvPicPr>
        <p:blipFill rotWithShape="1">
          <a:blip r:embed="rId4">
            <a:extLst>
              <a:ext uri="{28A0092B-C50C-407E-A947-70E740481C1C}">
                <a14:useLocalDpi xmlns="" xmlns:a14="http://schemas.microsoft.com/office/drawing/2010/main" val="0"/>
              </a:ext>
            </a:extLst>
          </a:blip>
          <a:srcRect t="20312" b="20312"/>
          <a:stretch>
            <a:fillRect/>
          </a:stretch>
        </p:blipFill>
        <p:spPr>
          <a:xfrm>
            <a:off x="531811" y="1510996"/>
            <a:ext cx="8152426" cy="3837337"/>
          </a:xfrm>
          <a:prstGeom prst="rect">
            <a:avLst/>
          </a:prstGeom>
        </p:spPr>
      </p:pic>
      <p:sp>
        <p:nvSpPr>
          <p:cNvPr id="10" name="TextBox 56"/>
          <p:cNvSpPr txBox="1"/>
          <p:nvPr/>
        </p:nvSpPr>
        <p:spPr>
          <a:xfrm>
            <a:off x="524435" y="1927758"/>
            <a:ext cx="8216153" cy="1569660"/>
          </a:xfrm>
          <a:prstGeom prst="rect">
            <a:avLst/>
          </a:prstGeom>
          <a:noFill/>
        </p:spPr>
        <p:txBody>
          <a:bodyPr wrap="square" rtlCol="0">
            <a:spAutoFit/>
          </a:bodyPr>
          <a:lstStyle/>
          <a:p>
            <a:pPr algn="ctr"/>
            <a:r>
              <a:rPr lang="en-US" altLang="zh-CN" sz="4800" b="1" spc="400" dirty="0" smtClean="0">
                <a:solidFill>
                  <a:srgbClr val="C00000"/>
                </a:solidFill>
                <a:latin typeface="新宋体" panose="02010609030101010101" charset="-122"/>
                <a:ea typeface="新宋体" panose="02010609030101010101" charset="-122"/>
              </a:rPr>
              <a:t>《</a:t>
            </a:r>
            <a:r>
              <a:rPr lang="zh-CN" altLang="en-US" sz="4800" b="1" spc="400" dirty="0" smtClean="0">
                <a:solidFill>
                  <a:srgbClr val="C00000"/>
                </a:solidFill>
                <a:latin typeface="新宋体" panose="02010609030101010101" charset="-122"/>
                <a:ea typeface="新宋体" panose="02010609030101010101" charset="-122"/>
              </a:rPr>
              <a:t>上海市财政项目支出</a:t>
            </a:r>
            <a:endParaRPr lang="en-US" altLang="zh-CN" sz="4800" b="1" spc="400" dirty="0" smtClean="0">
              <a:solidFill>
                <a:srgbClr val="C00000"/>
              </a:solidFill>
              <a:latin typeface="新宋体" panose="02010609030101010101" charset="-122"/>
              <a:ea typeface="新宋体" panose="02010609030101010101" charset="-122"/>
            </a:endParaRPr>
          </a:p>
          <a:p>
            <a:pPr algn="ctr"/>
            <a:r>
              <a:rPr lang="zh-CN" altLang="en-US" sz="4800" b="1" spc="400" dirty="0" smtClean="0">
                <a:solidFill>
                  <a:srgbClr val="C00000"/>
                </a:solidFill>
                <a:latin typeface="新宋体" panose="02010609030101010101" charset="-122"/>
                <a:ea typeface="新宋体" panose="02010609030101010101" charset="-122"/>
              </a:rPr>
              <a:t>预算绩效管理办法</a:t>
            </a:r>
            <a:r>
              <a:rPr lang="en-US" altLang="zh-CN" sz="4800" b="1" spc="400" dirty="0" smtClean="0">
                <a:solidFill>
                  <a:srgbClr val="C00000"/>
                </a:solidFill>
                <a:latin typeface="新宋体" panose="02010609030101010101" charset="-122"/>
                <a:ea typeface="新宋体" panose="02010609030101010101" charset="-122"/>
              </a:rPr>
              <a:t>》</a:t>
            </a:r>
            <a:r>
              <a:rPr lang="zh-CN" altLang="en-US" sz="4800" b="1" spc="400" dirty="0" smtClean="0">
                <a:solidFill>
                  <a:srgbClr val="C00000"/>
                </a:solidFill>
                <a:latin typeface="新宋体" panose="02010609030101010101" charset="-122"/>
                <a:ea typeface="新宋体" panose="02010609030101010101" charset="-122"/>
              </a:rPr>
              <a:t>解读</a:t>
            </a:r>
            <a:endParaRPr lang="zh-CN" altLang="en-US" sz="4800" b="1" spc="400" dirty="0">
              <a:solidFill>
                <a:srgbClr val="C00000"/>
              </a:solidFill>
              <a:latin typeface="新宋体" panose="02010609030101010101" charset="-122"/>
              <a:ea typeface="新宋体" panose="02010609030101010101" charset="-122"/>
            </a:endParaRPr>
          </a:p>
        </p:txBody>
      </p:sp>
      <p:sp>
        <p:nvSpPr>
          <p:cNvPr id="2" name="矩形 1"/>
          <p:cNvSpPr/>
          <p:nvPr/>
        </p:nvSpPr>
        <p:spPr>
          <a:xfrm>
            <a:off x="2298700" y="3864370"/>
            <a:ext cx="4572000" cy="584775"/>
          </a:xfrm>
          <a:prstGeom prst="rect">
            <a:avLst/>
          </a:prstGeom>
        </p:spPr>
        <p:txBody>
          <a:bodyPr>
            <a:spAutoFit/>
          </a:bodyPr>
          <a:lstStyle/>
          <a:p>
            <a:pPr algn="ctr"/>
            <a:r>
              <a:rPr lang="zh-CN" altLang="en-US" sz="3200" spc="400" dirty="0" smtClean="0">
                <a:solidFill>
                  <a:srgbClr val="C00000"/>
                </a:solidFill>
                <a:latin typeface="微软雅黑" panose="020B0503020204020204" pitchFamily="34" charset="-122"/>
                <a:ea typeface="微软雅黑" panose="020B0503020204020204" pitchFamily="34" charset="-122"/>
                <a:cs typeface="楷体" panose="02010609060101010101" charset="-122"/>
              </a:rPr>
              <a:t>上海市财政局</a:t>
            </a:r>
            <a:endParaRPr lang="en-US" altLang="zh-CN" sz="3200" spc="400" dirty="0" smtClean="0">
              <a:solidFill>
                <a:srgbClr val="C00000"/>
              </a:solidFill>
              <a:latin typeface="微软雅黑" panose="020B0503020204020204" pitchFamily="34" charset="-122"/>
              <a:ea typeface="微软雅黑" panose="020B0503020204020204" pitchFamily="34"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17"/>
          <p:cNvSpPr txBox="1"/>
          <p:nvPr/>
        </p:nvSpPr>
        <p:spPr>
          <a:xfrm>
            <a:off x="1973712" y="2734101"/>
            <a:ext cx="5344983" cy="743986"/>
          </a:xfrm>
          <a:prstGeom prst="rect">
            <a:avLst/>
          </a:prstGeom>
          <a:noFill/>
        </p:spPr>
        <p:txBody>
          <a:bodyPr wrap="square" rtlCol="0">
            <a:spAutoFit/>
          </a:bodyPr>
          <a:lstStyle/>
          <a:p>
            <a:pPr algn="ctr">
              <a:lnSpc>
                <a:spcPct val="150000"/>
              </a:lnSpc>
            </a:pP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办法</a:t>
            </a: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主要变化</a:t>
            </a:r>
            <a:endParaRPr lang="zh-CN" altLang="en-US" sz="4800" dirty="0">
              <a:solidFill>
                <a:srgbClr val="00206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634803" y="3582549"/>
            <a:ext cx="6019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26060" y="749478"/>
            <a:ext cx="1342130" cy="133431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C00000"/>
                </a:solidFill>
                <a:latin typeface="微软雅黑" panose="020B0503020204020204" pitchFamily="34" charset="-122"/>
                <a:ea typeface="微软雅黑" panose="020B0503020204020204" pitchFamily="34" charset="-122"/>
              </a:rPr>
              <a:t>03</a:t>
            </a:r>
            <a:endParaRPr lang="zh-CN" altLang="en-US" sz="2000" b="1" dirty="0">
              <a:solidFill>
                <a:srgbClr val="C00000"/>
              </a:solidFill>
              <a:latin typeface="Britannic Bold" panose="020B0903060703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7"/>
          <p:cNvSpPr txBox="1"/>
          <p:nvPr/>
        </p:nvSpPr>
        <p:spPr>
          <a:xfrm>
            <a:off x="322729" y="999691"/>
            <a:ext cx="8350624" cy="4616648"/>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en-US" altLang="zh-CN" sz="2000" b="1" dirty="0" smtClean="0"/>
              <a:t>1.</a:t>
            </a:r>
            <a:r>
              <a:rPr lang="zh-CN" altLang="en-US" sz="2000" b="1" dirty="0" smtClean="0"/>
              <a:t>拓展了管理范围</a:t>
            </a:r>
            <a:r>
              <a:rPr lang="zh-CN" altLang="en-US" sz="2000" dirty="0" smtClean="0"/>
              <a:t>：明确政府“四本预算”的所有项目支出均应实施绩效管理</a:t>
            </a:r>
            <a:endParaRPr lang="en-US" altLang="zh-CN" sz="2000" dirty="0" smtClean="0"/>
          </a:p>
          <a:p>
            <a:pPr marL="342900" indent="-342900" algn="l">
              <a:buFont typeface="Wingdings" panose="05000000000000000000" pitchFamily="2" charset="2"/>
              <a:buChar char="Ø"/>
            </a:pPr>
            <a:r>
              <a:rPr lang="en-US" altLang="zh-CN" sz="2000" b="1" dirty="0" smtClean="0"/>
              <a:t>2.</a:t>
            </a:r>
            <a:r>
              <a:rPr lang="zh-CN" altLang="en-US" sz="2000" b="1" dirty="0" smtClean="0"/>
              <a:t>健全了管理流程</a:t>
            </a:r>
            <a:r>
              <a:rPr lang="zh-CN" altLang="en-US" sz="2000" dirty="0" smtClean="0"/>
              <a:t>：形成贯彻预算管理全流程、事前事中事后有机衔接的管理链条</a:t>
            </a:r>
            <a:endParaRPr lang="en-US" altLang="zh-CN" sz="2000" dirty="0" smtClean="0"/>
          </a:p>
          <a:p>
            <a:pPr marL="342900" indent="-342900" algn="l">
              <a:buFont typeface="Wingdings" panose="05000000000000000000" pitchFamily="2" charset="2"/>
              <a:buChar char="Ø"/>
            </a:pPr>
            <a:r>
              <a:rPr lang="en-US" altLang="zh-CN" sz="2000" b="1" dirty="0" smtClean="0"/>
              <a:t>3.</a:t>
            </a:r>
            <a:r>
              <a:rPr lang="zh-CN" altLang="en-US" sz="2000" b="1" dirty="0" smtClean="0"/>
              <a:t>规范了工作内容</a:t>
            </a:r>
            <a:r>
              <a:rPr lang="zh-CN" altLang="en-US" sz="2000" dirty="0" smtClean="0"/>
              <a:t>：对全过程的绩效管理工作内容和工作要求进行了具体明确</a:t>
            </a:r>
            <a:endParaRPr lang="en-US" altLang="zh-CN" sz="2000" dirty="0" smtClean="0"/>
          </a:p>
          <a:p>
            <a:pPr marL="342900" indent="-342900" algn="l">
              <a:buFont typeface="Wingdings" panose="05000000000000000000" pitchFamily="2" charset="2"/>
              <a:buChar char="Ø"/>
            </a:pPr>
            <a:endParaRPr lang="en-US" altLang="zh-CN" sz="2000" dirty="0" smtClean="0"/>
          </a:p>
          <a:p>
            <a:pPr marL="342900" indent="-342900" algn="l"/>
            <a:endParaRPr lang="en-US" altLang="zh-CN" sz="2000" dirty="0" smtClean="0"/>
          </a:p>
          <a:p>
            <a:pPr marL="342900" indent="-342900" algn="l">
              <a:buFont typeface="Wingdings" panose="05000000000000000000" pitchFamily="2" charset="2"/>
              <a:buChar char="Ø"/>
            </a:pPr>
            <a:endParaRPr lang="en-US" altLang="zh-CN" sz="2000" dirty="0" smtClean="0"/>
          </a:p>
          <a:p>
            <a:pPr marL="342900" indent="-342900" algn="l">
              <a:buFont typeface="Wingdings" panose="05000000000000000000" pitchFamily="2" charset="2"/>
              <a:buChar char="Ø"/>
            </a:pPr>
            <a:endParaRPr lang="en-US" altLang="zh-CN" sz="2000" dirty="0" smtClean="0"/>
          </a:p>
        </p:txBody>
      </p:sp>
      <p:grpSp>
        <p:nvGrpSpPr>
          <p:cNvPr id="6" name="组合 10"/>
          <p:cNvGrpSpPr/>
          <p:nvPr/>
        </p:nvGrpSpPr>
        <p:grpSpPr>
          <a:xfrm>
            <a:off x="484094" y="201670"/>
            <a:ext cx="3707300" cy="665017"/>
            <a:chOff x="1612669" y="514571"/>
            <a:chExt cx="3059084" cy="665017"/>
          </a:xfrm>
        </p:grpSpPr>
        <p:cxnSp>
          <p:nvCxnSpPr>
            <p:cNvPr id="7" name="直接连接符 6"/>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7"/>
          <p:cNvSpPr txBox="1"/>
          <p:nvPr/>
        </p:nvSpPr>
        <p:spPr>
          <a:xfrm>
            <a:off x="491388" y="280996"/>
            <a:ext cx="4026824"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办法</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主要变化</a:t>
            </a:r>
            <a:r>
              <a:rPr lang="en-US" altLang="zh-CN" sz="3200" dirty="0" smtClean="0">
                <a:solidFill>
                  <a:srgbClr val="34618A"/>
                </a:solidFill>
                <a:latin typeface="微软雅黑" panose="020B0503020204020204" pitchFamily="34" charset="-122"/>
                <a:ea typeface="微软雅黑" panose="020B0503020204020204" pitchFamily="34" charset="-122"/>
              </a:rPr>
              <a:t>-1</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7"/>
          <p:cNvSpPr txBox="1"/>
          <p:nvPr/>
        </p:nvSpPr>
        <p:spPr>
          <a:xfrm>
            <a:off x="322729" y="999691"/>
            <a:ext cx="8350624" cy="5078313"/>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en-US" altLang="zh-CN" sz="2000" b="1" dirty="0" smtClean="0"/>
              <a:t>4.</a:t>
            </a:r>
            <a:r>
              <a:rPr lang="zh-CN" altLang="en-US" sz="2000" b="1" dirty="0" smtClean="0"/>
              <a:t>完善了评价体系</a:t>
            </a:r>
            <a:r>
              <a:rPr lang="zh-CN" altLang="en-US" sz="2000" dirty="0" smtClean="0"/>
              <a:t>：按照财政部最新要求，将绩效评价分为单位自评、部门评价和财政评价，调整了绩效评价定级标准，并对绩效评价指标、标准、方法、委托第三方等内容进行了明确</a:t>
            </a:r>
            <a:endParaRPr lang="en-US" altLang="zh-CN" sz="2000" dirty="0" smtClean="0"/>
          </a:p>
          <a:p>
            <a:pPr marL="342900" indent="-342900" algn="l">
              <a:buFont typeface="Wingdings" panose="05000000000000000000" pitchFamily="2" charset="2"/>
              <a:buChar char="Ø"/>
            </a:pPr>
            <a:r>
              <a:rPr lang="en-US" altLang="zh-CN" sz="2000" b="1" dirty="0" smtClean="0"/>
              <a:t>5.</a:t>
            </a:r>
            <a:r>
              <a:rPr lang="zh-CN" altLang="en-US" sz="2000" b="1" dirty="0" smtClean="0"/>
              <a:t>增强了责任约束</a:t>
            </a:r>
            <a:r>
              <a:rPr lang="zh-CN" altLang="en-US" sz="2000" dirty="0" smtClean="0"/>
              <a:t>：强化了绩效管理的结果应用机制，并以信息公开、接受审计监督、追究法律责任等方式明确绩效管理责任约束</a:t>
            </a:r>
            <a:endParaRPr lang="en-US" altLang="zh-CN" sz="2000" dirty="0" smtClean="0"/>
          </a:p>
          <a:p>
            <a:pPr marL="342900" indent="-342900" algn="l">
              <a:buFont typeface="Wingdings" panose="05000000000000000000" pitchFamily="2" charset="2"/>
              <a:buChar char="Ø"/>
            </a:pPr>
            <a:r>
              <a:rPr lang="en-US" altLang="zh-CN" sz="2000" b="1" dirty="0" smtClean="0"/>
              <a:t>6.</a:t>
            </a:r>
            <a:r>
              <a:rPr lang="zh-CN" altLang="en-US" sz="2000" b="1" dirty="0" smtClean="0"/>
              <a:t>调整了工作表式</a:t>
            </a:r>
            <a:r>
              <a:rPr lang="zh-CN" altLang="en-US" sz="2000" dirty="0" smtClean="0"/>
              <a:t>：全面调整绩效目标申报表、绩效跟踪表、绩效自评表、绩效评价报告等工作表式，更突出重点和强调操作性</a:t>
            </a:r>
            <a:endParaRPr lang="en-US" altLang="zh-CN" sz="2000" dirty="0" smtClean="0"/>
          </a:p>
          <a:p>
            <a:pPr marL="342900" indent="-342900" algn="l">
              <a:buFont typeface="Wingdings" panose="05000000000000000000" pitchFamily="2" charset="2"/>
              <a:buChar char="Ø"/>
            </a:pPr>
            <a:endParaRPr lang="en-US" altLang="zh-CN" sz="2000" dirty="0" smtClean="0"/>
          </a:p>
          <a:p>
            <a:pPr marL="342900" indent="-342900" algn="l"/>
            <a:endParaRPr lang="en-US" altLang="zh-CN" sz="2000" dirty="0" smtClean="0"/>
          </a:p>
          <a:p>
            <a:pPr marL="342900" indent="-342900" algn="l">
              <a:buFont typeface="Wingdings" panose="05000000000000000000" pitchFamily="2" charset="2"/>
              <a:buChar char="Ø"/>
            </a:pPr>
            <a:endParaRPr lang="en-US" altLang="zh-CN" sz="2000" dirty="0" smtClean="0"/>
          </a:p>
          <a:p>
            <a:pPr marL="342900" indent="-342900" algn="l">
              <a:buFont typeface="Wingdings" panose="05000000000000000000" pitchFamily="2" charset="2"/>
              <a:buChar char="Ø"/>
            </a:pPr>
            <a:endParaRPr lang="en-US" altLang="zh-CN" sz="2000" dirty="0" smtClean="0"/>
          </a:p>
        </p:txBody>
      </p:sp>
      <p:grpSp>
        <p:nvGrpSpPr>
          <p:cNvPr id="15" name="组合 10"/>
          <p:cNvGrpSpPr/>
          <p:nvPr/>
        </p:nvGrpSpPr>
        <p:grpSpPr>
          <a:xfrm>
            <a:off x="484094" y="201670"/>
            <a:ext cx="3707300" cy="665017"/>
            <a:chOff x="1612669" y="514571"/>
            <a:chExt cx="3059084" cy="665017"/>
          </a:xfrm>
        </p:grpSpPr>
        <p:cxnSp>
          <p:nvCxnSpPr>
            <p:cNvPr id="16" name="直接连接符 1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8" name="文本框 7"/>
          <p:cNvSpPr txBox="1"/>
          <p:nvPr/>
        </p:nvSpPr>
        <p:spPr>
          <a:xfrm>
            <a:off x="491387" y="280996"/>
            <a:ext cx="3892353"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办法</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主要变化</a:t>
            </a:r>
            <a:r>
              <a:rPr lang="en-US" altLang="zh-CN" sz="3200" dirty="0" smtClean="0">
                <a:solidFill>
                  <a:srgbClr val="34618A"/>
                </a:solidFill>
                <a:latin typeface="微软雅黑" panose="020B0503020204020204" pitchFamily="34" charset="-122"/>
                <a:ea typeface="微软雅黑" panose="020B0503020204020204" pitchFamily="34" charset="-122"/>
              </a:rPr>
              <a:t>-2</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17"/>
          <p:cNvSpPr txBox="1"/>
          <p:nvPr/>
        </p:nvSpPr>
        <p:spPr>
          <a:xfrm>
            <a:off x="1973712" y="2734101"/>
            <a:ext cx="5344983" cy="743986"/>
          </a:xfrm>
          <a:prstGeom prst="rect">
            <a:avLst/>
          </a:prstGeom>
          <a:noFill/>
        </p:spPr>
        <p:txBody>
          <a:bodyPr wrap="square" rtlCol="0">
            <a:spAutoFit/>
          </a:bodyPr>
          <a:lstStyle/>
          <a:p>
            <a:pPr algn="ctr">
              <a:lnSpc>
                <a:spcPct val="150000"/>
              </a:lnSpc>
            </a:pP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办法</a:t>
            </a: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要点解读</a:t>
            </a:r>
            <a:endParaRPr lang="zh-CN" altLang="en-US" sz="4800" dirty="0">
              <a:solidFill>
                <a:srgbClr val="00206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634803" y="3582549"/>
            <a:ext cx="6019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26060" y="749478"/>
            <a:ext cx="1342130" cy="133431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C00000"/>
                </a:solidFill>
                <a:latin typeface="微软雅黑" panose="020B0503020204020204" pitchFamily="34" charset="-122"/>
                <a:ea typeface="微软雅黑" panose="020B0503020204020204" pitchFamily="34" charset="-122"/>
              </a:rPr>
              <a:t>04</a:t>
            </a:r>
            <a:endParaRPr lang="zh-CN" altLang="en-US" sz="2000" b="1" dirty="0">
              <a:solidFill>
                <a:srgbClr val="C00000"/>
              </a:solidFill>
              <a:latin typeface="Britannic Bold" panose="020B0903060703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p:cNvGrpSpPr/>
          <p:nvPr/>
        </p:nvGrpSpPr>
        <p:grpSpPr>
          <a:xfrm>
            <a:off x="85723" y="84201"/>
            <a:ext cx="4434762" cy="782486"/>
            <a:chOff x="85723" y="84201"/>
            <a:chExt cx="4434762" cy="782486"/>
          </a:xfrm>
        </p:grpSpPr>
        <p:grpSp>
          <p:nvGrpSpPr>
            <p:cNvPr id="5"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01</a:t>
                </a:r>
                <a:endParaRPr lang="zh-CN" altLang="en-US" sz="3200" dirty="0">
                  <a:solidFill>
                    <a:srgbClr val="34618A"/>
                  </a:solidFill>
                  <a:latin typeface="Broadway" panose="04040905080B02020502" pitchFamily="82" charset="0"/>
                </a:endParaRPr>
              </a:p>
            </p:txBody>
          </p:sp>
        </p:grpSp>
        <p:grpSp>
          <p:nvGrpSpPr>
            <p:cNvPr id="9"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9" y="267549"/>
              <a:ext cx="353155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适用范围</a:t>
              </a:r>
              <a:endParaRPr lang="zh-CN" altLang="en-US" sz="3200" dirty="0">
                <a:solidFill>
                  <a:srgbClr val="34618A"/>
                </a:solidFill>
                <a:latin typeface="微软雅黑" panose="020B0503020204020204" pitchFamily="34" charset="-122"/>
                <a:ea typeface="微软雅黑" panose="020B0503020204020204" pitchFamily="34" charset="-122"/>
              </a:endParaRPr>
            </a:p>
          </p:txBody>
        </p:sp>
      </p:grpSp>
      <p:sp>
        <p:nvSpPr>
          <p:cNvPr id="25" name="TextBox 77"/>
          <p:cNvSpPr txBox="1"/>
          <p:nvPr/>
        </p:nvSpPr>
        <p:spPr>
          <a:xfrm>
            <a:off x="510988" y="1377725"/>
            <a:ext cx="8175812" cy="323165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适用范围：</a:t>
            </a:r>
            <a:r>
              <a:rPr lang="zh-CN" altLang="en-US" sz="2000" dirty="0" smtClean="0"/>
              <a:t>本市预算部门和预算单位、财政部门对一般公共预算、政府性基金预算、国有资本经营预算、社会保险基金预算安排的财政项目支出所开展的事前绩效评估、绩效目标管理、绩效跟踪、绩效评价及评价结果应用等管理活动均适用本办法。</a:t>
            </a:r>
            <a:endParaRPr lang="en-US" altLang="zh-CN" sz="2000" dirty="0" smtClean="0"/>
          </a:p>
          <a:p>
            <a:pPr marL="342900" indent="-342900" algn="l">
              <a:buFont typeface="Wingdings" panose="05000000000000000000" pitchFamily="2" charset="2"/>
              <a:buChar char="Ø"/>
            </a:pPr>
            <a:r>
              <a:rPr lang="zh-CN" altLang="en-US" sz="2000" b="1" smtClean="0"/>
              <a:t>系统实施</a:t>
            </a:r>
            <a:r>
              <a:rPr lang="zh-CN" altLang="en-US" sz="2000" b="1" dirty="0" smtClean="0"/>
              <a:t>：</a:t>
            </a:r>
            <a:r>
              <a:rPr lang="zh-CN" altLang="en-US" sz="2000" dirty="0" smtClean="0"/>
              <a:t>项目绩效目标管理、绩效跟踪和绩效评价原则上应按照相关要求通过财政预算绩效管理信息系统实施，并对相关结果的真实性和准确性负责。</a:t>
            </a:r>
            <a:endParaRPr lang="zh-CN" altLang="en-US" sz="2000" dirty="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p:cNvGrpSpPr/>
          <p:nvPr/>
        </p:nvGrpSpPr>
        <p:grpSpPr>
          <a:xfrm>
            <a:off x="85723" y="84201"/>
            <a:ext cx="4434762" cy="782486"/>
            <a:chOff x="85723" y="84201"/>
            <a:chExt cx="4434762" cy="782486"/>
          </a:xfrm>
        </p:grpSpPr>
        <p:grpSp>
          <p:nvGrpSpPr>
            <p:cNvPr id="5"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02</a:t>
                </a:r>
                <a:endParaRPr lang="zh-CN" altLang="en-US" sz="3200" dirty="0">
                  <a:solidFill>
                    <a:srgbClr val="34618A"/>
                  </a:solidFill>
                  <a:latin typeface="Broadway" panose="04040905080B02020502" pitchFamily="82" charset="0"/>
                </a:endParaRPr>
              </a:p>
            </p:txBody>
          </p:sp>
        </p:grpSp>
        <p:grpSp>
          <p:nvGrpSpPr>
            <p:cNvPr id="9"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9" y="267549"/>
              <a:ext cx="353155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管理职责</a:t>
              </a:r>
              <a:endParaRPr lang="zh-CN" altLang="en-US" sz="3200" dirty="0">
                <a:solidFill>
                  <a:srgbClr val="34618A"/>
                </a:solidFill>
                <a:latin typeface="微软雅黑" panose="020B0503020204020204" pitchFamily="34" charset="-122"/>
                <a:ea typeface="微软雅黑" panose="020B0503020204020204" pitchFamily="34" charset="-122"/>
              </a:endParaRPr>
            </a:p>
          </p:txBody>
        </p:sp>
      </p:grpSp>
      <p:sp>
        <p:nvSpPr>
          <p:cNvPr id="25" name="TextBox 77"/>
          <p:cNvSpPr txBox="1"/>
          <p:nvPr/>
        </p:nvSpPr>
        <p:spPr>
          <a:xfrm>
            <a:off x="510988" y="1377725"/>
            <a:ext cx="8175812" cy="369331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预算部门单位：</a:t>
            </a:r>
            <a:r>
              <a:rPr lang="zh-CN" altLang="en-US" sz="2000" dirty="0" smtClean="0"/>
              <a:t>负责制定本预算部门（单位）的项目绩效管理办法，对本预算部门（单位）的项目开展预算绩效管理，加强预算绩效管理的结果应用，落实整改意见；积极配合财政部门开展预算绩效管理工作 。</a:t>
            </a:r>
            <a:endParaRPr lang="en-US" altLang="zh-CN" sz="2000" dirty="0" smtClean="0"/>
          </a:p>
          <a:p>
            <a:pPr marL="342900" indent="-342900" algn="l">
              <a:buFont typeface="Wingdings" panose="05000000000000000000" pitchFamily="2" charset="2"/>
              <a:buChar char="Ø"/>
            </a:pPr>
            <a:r>
              <a:rPr lang="zh-CN" altLang="en-US" sz="2000" b="1" dirty="0" smtClean="0"/>
              <a:t>财政部门：</a:t>
            </a:r>
            <a:r>
              <a:rPr lang="zh-CN" altLang="en-US" sz="2000" dirty="0" smtClean="0"/>
              <a:t>财政部门负责制定项目预算绩效管理制度，指导本级预算部门（单位）和下级财政部门开展项目预算绩效管理；会同有关部门对预算部门（单位）的项目绩效管理工作情况进行抽查复核，督促预算部门（单位）充分落实预算绩效管理结果。</a:t>
            </a:r>
            <a:endParaRPr lang="zh-CN" altLang="en-US" sz="2000" dirty="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03</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9" y="267549"/>
            <a:ext cx="353155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事前绩效评估</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323165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评估要求：</a:t>
            </a:r>
            <a:r>
              <a:rPr lang="zh-CN" altLang="en-US" sz="2000" dirty="0" smtClean="0"/>
              <a:t>预算部门（单位）新增重点项目时，应结合预算评审、项目立项审批等工作开展事前绩效评估，重点论证项目立项必要性、投入经济性、绩效目标合理性、实施方案可行性、筹资合规性等内容，并形成评估结论。</a:t>
            </a:r>
            <a:endParaRPr lang="en-US" altLang="zh-CN" sz="2000" dirty="0" smtClean="0"/>
          </a:p>
          <a:p>
            <a:pPr marL="342900" indent="-342900" algn="l">
              <a:buFont typeface="Wingdings" panose="05000000000000000000" pitchFamily="2" charset="2"/>
              <a:buChar char="Ø"/>
            </a:pPr>
            <a:r>
              <a:rPr lang="zh-CN" altLang="en-US" sz="2000" b="1" dirty="0" smtClean="0"/>
              <a:t>结果应用：</a:t>
            </a:r>
            <a:r>
              <a:rPr lang="zh-CN" altLang="en-US" sz="2000" dirty="0" smtClean="0"/>
              <a:t>事前绩效评估结论是预算部门（单位）向财政部门申请新增重点项目预算的必备条件，未按照要求开展事前绩效评估或评估未通过的，不得纳入财政支出项目库，不得申请预算。</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04</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9" y="267549"/>
            <a:ext cx="353155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绩效目标管理</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415498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编审要求：</a:t>
            </a:r>
            <a:r>
              <a:rPr lang="zh-CN" altLang="en-US" sz="2000" dirty="0" smtClean="0"/>
              <a:t>预算部门（单位）申请项目年度预算时，应按照规定要求申报绩效目标，预算部门和财政部门应加强对绩效目标的审核。</a:t>
            </a:r>
            <a:endParaRPr lang="en-US" altLang="zh-CN" sz="2000" dirty="0" smtClean="0"/>
          </a:p>
          <a:p>
            <a:pPr marL="342900" indent="-342900" algn="l">
              <a:buFont typeface="Wingdings" panose="05000000000000000000" pitchFamily="2" charset="2"/>
              <a:buChar char="Ø"/>
            </a:pPr>
            <a:r>
              <a:rPr lang="zh-CN" altLang="en-US" sz="2000" b="1" dirty="0" smtClean="0"/>
              <a:t>质量要求：</a:t>
            </a:r>
            <a:r>
              <a:rPr lang="zh-CN" altLang="en-US" sz="2000" dirty="0" smtClean="0"/>
              <a:t>绩效目标主要反映项目预期的产出、效果、满意度等，并通过相应的绩效指标予以细化和量化。绩效目标是绩效跟踪、绩效评价等工作的基础，应突出重点、具体细化、合理可行。</a:t>
            </a:r>
            <a:endParaRPr lang="en-US" altLang="zh-CN" sz="2000" dirty="0" smtClean="0"/>
          </a:p>
          <a:p>
            <a:pPr marL="342900" indent="-342900" algn="l">
              <a:buFont typeface="Wingdings" panose="05000000000000000000" pitchFamily="2" charset="2"/>
              <a:buChar char="Ø"/>
            </a:pPr>
            <a:r>
              <a:rPr lang="zh-CN" altLang="en-US" sz="2000" b="1" dirty="0" smtClean="0"/>
              <a:t>结果应用：</a:t>
            </a:r>
            <a:r>
              <a:rPr lang="zh-CN" altLang="en-US" sz="2000" dirty="0" smtClean="0"/>
              <a:t>绩效目标与预算同步批复下达，未按照规定申报绩效目标或目标审核不通过的项目，不得安排预算。</a:t>
            </a:r>
            <a:endParaRPr lang="en-US" altLang="zh-CN" sz="2000" dirty="0" smtClean="0"/>
          </a:p>
          <a:p>
            <a:pPr marL="342900" indent="-342900" algn="l">
              <a:buFont typeface="Wingdings" panose="05000000000000000000" pitchFamily="2" charset="2"/>
              <a:buChar char="Ø"/>
            </a:pPr>
            <a:endParaRPr lang="en-US" altLang="zh-CN" sz="2000" dirty="0" smtClean="0"/>
          </a:p>
          <a:p>
            <a:pPr marL="342900" indent="-342900" algn="l">
              <a:buFont typeface="Wingdings" panose="05000000000000000000" pitchFamily="2" charset="2"/>
              <a:buChar char="Ø"/>
            </a:pP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465731" y="0"/>
          <a:ext cx="5405716" cy="6638001"/>
        </p:xfrm>
        <a:graphic>
          <a:graphicData uri="http://schemas.openxmlformats.org/presentationml/2006/ole">
            <p:oleObj spid="_x0000_s1027" name="工作表" r:id="rId3" imgW="7040934" imgH="10866201"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05</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9" y="267549"/>
            <a:ext cx="353155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绩效跟踪</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369331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跟踪要求：</a:t>
            </a:r>
            <a:r>
              <a:rPr lang="zh-CN" altLang="en-US" sz="2000" dirty="0" smtClean="0"/>
              <a:t>预算部门（单位）在预算执行期间要对绩效目标的实现程度和预算执行进度实行“双监控”，并填报绩效跟踪表。原则上绩效跟踪每年应至少开展一次，并可根据需要增加跟踪频次。</a:t>
            </a:r>
            <a:endParaRPr lang="en-US" altLang="zh-CN" sz="2000" dirty="0" smtClean="0"/>
          </a:p>
          <a:p>
            <a:pPr marL="342900" indent="-342900" algn="l">
              <a:buFont typeface="Wingdings" panose="05000000000000000000" pitchFamily="2" charset="2"/>
              <a:buChar char="Ø"/>
            </a:pPr>
            <a:r>
              <a:rPr lang="zh-CN" altLang="en-US" sz="2000" b="1" dirty="0" smtClean="0"/>
              <a:t>结果应用：</a:t>
            </a:r>
            <a:r>
              <a:rPr lang="zh-CN" altLang="en-US" sz="2000" dirty="0" smtClean="0"/>
              <a:t>预算部门（单位）应根据根据结果及时改进项目管理、合理安排预算、提高绩效水平。绩效跟踪结果与绩效目标有较大偏差的或存在问题的，预算部门（单位）要及时分析原因进行纠偏和整改，财政部门对实施中存在严重问题的项目，应暂缓执行或停止预算拨款</a:t>
            </a:r>
            <a:r>
              <a:rPr lang="en-US" altLang="zh-CN" sz="2000" dirty="0" smtClean="0"/>
              <a:t>,</a:t>
            </a:r>
            <a:r>
              <a:rPr lang="zh-CN" altLang="en-US" sz="2000" dirty="0" smtClean="0"/>
              <a:t>对问题整改不到位的予以调减或收回预算资金。</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未命名.bmp"/>
          <p:cNvPicPr>
            <a:picLocks noChangeAspect="1" noChangeArrowheads="1"/>
          </p:cNvPicPr>
          <p:nvPr/>
        </p:nvPicPr>
        <p:blipFill>
          <a:blip r:embed="rId2"/>
          <a:srcRect/>
          <a:stretch>
            <a:fillRect/>
          </a:stretch>
        </p:blipFill>
        <p:spPr bwMode="auto">
          <a:xfrm>
            <a:off x="1990165" y="121023"/>
            <a:ext cx="5257960" cy="661396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1358153" y="174812"/>
          <a:ext cx="5661211" cy="6472429"/>
        </p:xfrm>
        <a:graphic>
          <a:graphicData uri="http://schemas.openxmlformats.org/presentationml/2006/ole">
            <p:oleObj spid="_x0000_s33795" name="工作表" r:id="rId3" imgW="8389607" imgH="12702553" progId="Excel.Shee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3811671"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评价形式</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508947" y="1162572"/>
            <a:ext cx="7816360" cy="5539978"/>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单位自评</a:t>
            </a:r>
            <a:r>
              <a:rPr lang="zh-CN" altLang="en-US" sz="2000" dirty="0" smtClean="0"/>
              <a:t>是指预算部门组织部门本级和所属单位对预算批复的项目绩效目标完成情况进行自我评价。单位自评的对象包括纳入政府预算管理的所有项目支出。</a:t>
            </a:r>
          </a:p>
          <a:p>
            <a:pPr marL="342900" indent="-342900" algn="l">
              <a:buFont typeface="Wingdings" panose="05000000000000000000" pitchFamily="2" charset="2"/>
              <a:buChar char="Ø"/>
            </a:pPr>
            <a:r>
              <a:rPr lang="zh-CN" altLang="en-US" sz="2000" b="1" dirty="0" smtClean="0"/>
              <a:t>部门评价</a:t>
            </a:r>
            <a:r>
              <a:rPr lang="zh-CN" altLang="en-US" sz="2000" dirty="0" smtClean="0"/>
              <a:t>是指预算部门根据相关要求，运用科学、合理的绩效评价指标、评价标准和方法，对本部门的项目组织开展的绩效评价。部门评价的对象优先选择部门履职的重大发展改革项目，随机选择一般性项目。原则上应以</a:t>
            </a:r>
            <a:r>
              <a:rPr lang="en-US" altLang="zh-CN" sz="2000" dirty="0" smtClean="0"/>
              <a:t>5</a:t>
            </a:r>
            <a:r>
              <a:rPr lang="zh-CN" altLang="en-US" sz="2000" dirty="0" smtClean="0"/>
              <a:t>年为周期，实现部门评价重点项目全覆盖。</a:t>
            </a:r>
          </a:p>
          <a:p>
            <a:pPr marL="342900" indent="-342900" algn="l">
              <a:buFont typeface="Wingdings" panose="05000000000000000000" pitchFamily="2" charset="2"/>
              <a:buChar char="Ø"/>
            </a:pPr>
            <a:r>
              <a:rPr lang="zh-CN" altLang="en-US" sz="2000" b="1" dirty="0" smtClean="0"/>
              <a:t>财政评价</a:t>
            </a:r>
            <a:r>
              <a:rPr lang="zh-CN" altLang="en-US" sz="2000" dirty="0" smtClean="0"/>
              <a:t>是财政部门对预算部门的项目组织开展的绩效评价。财政评价的对象应根据工作需要优先选择重点项目，并对重点项目周期性组织开展绩效评价。</a:t>
            </a:r>
            <a:endParaRPr lang="en-US" altLang="zh-CN" sz="2000" dirty="0" smtClean="0"/>
          </a:p>
          <a:p>
            <a:pPr marL="342900" indent="-342900" algn="l">
              <a:buFont typeface="Wingdings" panose="05000000000000000000" pitchFamily="2" charset="2"/>
              <a:buChar char="Ø"/>
            </a:pPr>
            <a:r>
              <a:rPr lang="zh-CN" altLang="en-US" sz="2000" dirty="0" smtClean="0"/>
              <a:t>原评价方式为自评价和重点评价</a:t>
            </a:r>
          </a:p>
          <a:p>
            <a:pPr marL="342900" indent="-342900" algn="l">
              <a:buFont typeface="Wingdings" panose="05000000000000000000" pitchFamily="2" charset="2"/>
              <a:buChar char="Ø"/>
            </a:pP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3811671"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评价主体</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230832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单位自评</a:t>
            </a:r>
            <a:r>
              <a:rPr lang="zh-CN" altLang="en-US" sz="2000" dirty="0" smtClean="0"/>
              <a:t>由项目单位自主实施，即“谁支出、谁自评”。</a:t>
            </a:r>
          </a:p>
          <a:p>
            <a:pPr marL="342900" indent="-342900" algn="l">
              <a:buFont typeface="Wingdings" panose="05000000000000000000" pitchFamily="2" charset="2"/>
              <a:buChar char="Ø"/>
            </a:pPr>
            <a:r>
              <a:rPr lang="zh-CN" altLang="en-US" sz="2000" b="1" dirty="0" smtClean="0"/>
              <a:t>部门评价和财政评价</a:t>
            </a:r>
            <a:r>
              <a:rPr lang="zh-CN" altLang="en-US" sz="2000" dirty="0" smtClean="0"/>
              <a:t>在单位自评的基础上开展，必要时可委托第三方参与实施，其中预算部门委托第三方开展绩效评价的，要体现委托人与项目实施主体相分离的原则，一般由主管财务的机构委托。</a:t>
            </a:r>
          </a:p>
          <a:p>
            <a:pPr marL="342900" indent="-342900" algn="l">
              <a:buFont typeface="Wingdings" panose="05000000000000000000" pitchFamily="2" charset="2"/>
              <a:buChar char="Ø"/>
            </a:pP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3"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4376448"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方法及标准</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369331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绩效评价方法：</a:t>
            </a:r>
            <a:r>
              <a:rPr lang="zh-CN" altLang="en-US" sz="2000" dirty="0" smtClean="0"/>
              <a:t>主要包括成本效益分析法、比较法、因素分析法、最低成本法、公众评判法、标杆管理法等。单位自评采用定量与定性评价相结合的比较法；部门和财政评价根据评价对象的具体情况，可采用一种或多种方法。</a:t>
            </a:r>
            <a:endParaRPr lang="en-US" altLang="zh-CN" sz="2000" b="1" dirty="0" smtClean="0"/>
          </a:p>
          <a:p>
            <a:pPr marL="342900" indent="-342900" algn="l">
              <a:buFont typeface="Wingdings" panose="05000000000000000000" pitchFamily="2" charset="2"/>
              <a:buChar char="Ø"/>
            </a:pPr>
            <a:r>
              <a:rPr lang="zh-CN" altLang="en-US" sz="2000" b="1" dirty="0" smtClean="0"/>
              <a:t>绩效评价标准：</a:t>
            </a:r>
            <a:r>
              <a:rPr lang="zh-CN" altLang="en-US" sz="2000" dirty="0" smtClean="0"/>
              <a:t>主要包括计划标准、行业标准、历史标准等。</a:t>
            </a:r>
            <a:endParaRPr lang="en-US" altLang="zh-CN" sz="2000" dirty="0" smtClean="0"/>
          </a:p>
          <a:p>
            <a:pPr marL="342900" indent="-342900" algn="l">
              <a:buFont typeface="Wingdings" panose="05000000000000000000" pitchFamily="2" charset="2"/>
              <a:buChar char="Ø"/>
            </a:pPr>
            <a:r>
              <a:rPr lang="zh-CN" altLang="en-US" sz="2000" b="1" dirty="0" smtClean="0"/>
              <a:t>指标评分方法：</a:t>
            </a:r>
            <a:r>
              <a:rPr lang="zh-CN" altLang="en-US" sz="2000" dirty="0" smtClean="0"/>
              <a:t>应按照实际完成的指标值与设定的定量指标和定性指标的完成比例分别赋值。</a:t>
            </a:r>
          </a:p>
          <a:p>
            <a:pPr marL="342900" indent="-342900" algn="l">
              <a:buFont typeface="Wingdings" panose="05000000000000000000" pitchFamily="2" charset="2"/>
              <a:buChar char="Ø"/>
            </a:pP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4376448"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定级标准</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230832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定级标准：</a:t>
            </a:r>
            <a:r>
              <a:rPr lang="zh-CN" altLang="en-US" sz="2000" dirty="0" smtClean="0"/>
              <a:t>绩效评价结果采取评分和评级相结合的方式，总分一般设置为</a:t>
            </a:r>
            <a:r>
              <a:rPr lang="en-US" altLang="zh-CN" sz="2000" dirty="0" smtClean="0"/>
              <a:t>100</a:t>
            </a:r>
            <a:r>
              <a:rPr lang="zh-CN" altLang="en-US" sz="2000" dirty="0" smtClean="0"/>
              <a:t>分，等级一般划分为四档：</a:t>
            </a:r>
            <a:r>
              <a:rPr lang="en-US" altLang="zh-CN" sz="2000" dirty="0" smtClean="0"/>
              <a:t>90</a:t>
            </a:r>
            <a:r>
              <a:rPr lang="zh-CN" altLang="en-US" sz="2000" dirty="0" smtClean="0"/>
              <a:t>（含）－</a:t>
            </a:r>
            <a:r>
              <a:rPr lang="en-US" altLang="zh-CN" sz="2000" dirty="0" smtClean="0"/>
              <a:t>100</a:t>
            </a:r>
            <a:r>
              <a:rPr lang="zh-CN" altLang="en-US" sz="2000" dirty="0" smtClean="0"/>
              <a:t>分为优、</a:t>
            </a:r>
            <a:r>
              <a:rPr lang="en-US" altLang="zh-CN" sz="2000" dirty="0" smtClean="0"/>
              <a:t>80</a:t>
            </a:r>
            <a:r>
              <a:rPr lang="zh-CN" altLang="en-US" sz="2000" dirty="0" smtClean="0"/>
              <a:t>（含）</a:t>
            </a:r>
            <a:r>
              <a:rPr lang="en-US" altLang="zh-CN" sz="2000" dirty="0" smtClean="0"/>
              <a:t>-90</a:t>
            </a:r>
            <a:r>
              <a:rPr lang="zh-CN" altLang="en-US" sz="2000" dirty="0" smtClean="0"/>
              <a:t>分为良、</a:t>
            </a:r>
            <a:r>
              <a:rPr lang="en-US" altLang="zh-CN" sz="2000" dirty="0" smtClean="0"/>
              <a:t>60</a:t>
            </a:r>
            <a:r>
              <a:rPr lang="zh-CN" altLang="en-US" sz="2000" dirty="0" smtClean="0"/>
              <a:t>（含）</a:t>
            </a:r>
            <a:r>
              <a:rPr lang="en-US" altLang="zh-CN" sz="2000" dirty="0" smtClean="0"/>
              <a:t>-80</a:t>
            </a:r>
            <a:r>
              <a:rPr lang="zh-CN" altLang="en-US" sz="2000" dirty="0" smtClean="0"/>
              <a:t>分为中、</a:t>
            </a:r>
            <a:r>
              <a:rPr lang="en-US" altLang="zh-CN" sz="2000" dirty="0" smtClean="0"/>
              <a:t>60</a:t>
            </a:r>
            <a:r>
              <a:rPr lang="zh-CN" altLang="en-US" sz="2000" dirty="0" smtClean="0"/>
              <a:t>分以下为差。</a:t>
            </a:r>
          </a:p>
          <a:p>
            <a:pPr marL="342900" indent="-342900" algn="l">
              <a:buFont typeface="Wingdings" panose="05000000000000000000" pitchFamily="2" charset="2"/>
              <a:buChar char="Ø"/>
            </a:pPr>
            <a:r>
              <a:rPr lang="zh-CN" altLang="en-US" sz="2000" dirty="0" smtClean="0"/>
              <a:t>原定级方式为</a:t>
            </a:r>
            <a:r>
              <a:rPr lang="en-US" altLang="zh-CN" sz="2000" dirty="0" smtClean="0"/>
              <a:t>90</a:t>
            </a:r>
            <a:r>
              <a:rPr lang="zh-CN" altLang="en-US" sz="2000" dirty="0" smtClean="0"/>
              <a:t>（含）－</a:t>
            </a:r>
            <a:r>
              <a:rPr lang="en-US" altLang="zh-CN" sz="2000" dirty="0" smtClean="0"/>
              <a:t>100</a:t>
            </a:r>
            <a:r>
              <a:rPr lang="zh-CN" altLang="en-US" sz="2000" dirty="0" smtClean="0"/>
              <a:t>分为优、</a:t>
            </a:r>
            <a:r>
              <a:rPr lang="en-US" altLang="zh-CN" sz="2000" dirty="0" smtClean="0"/>
              <a:t>75</a:t>
            </a:r>
            <a:r>
              <a:rPr lang="zh-CN" altLang="en-US" sz="2000" dirty="0" smtClean="0"/>
              <a:t>（含）</a:t>
            </a:r>
            <a:r>
              <a:rPr lang="en-US" altLang="zh-CN" sz="2000" dirty="0" smtClean="0"/>
              <a:t>-90</a:t>
            </a:r>
            <a:r>
              <a:rPr lang="zh-CN" altLang="en-US" sz="2000" dirty="0" smtClean="0"/>
              <a:t>分为良、</a:t>
            </a:r>
            <a:r>
              <a:rPr lang="en-US" altLang="zh-CN" sz="2000" dirty="0" smtClean="0"/>
              <a:t>60</a:t>
            </a:r>
            <a:r>
              <a:rPr lang="zh-CN" altLang="en-US" sz="2000" dirty="0" smtClean="0"/>
              <a:t>（含）</a:t>
            </a:r>
            <a:r>
              <a:rPr lang="en-US" altLang="zh-CN" sz="2000" dirty="0" smtClean="0"/>
              <a:t>-75</a:t>
            </a:r>
            <a:r>
              <a:rPr lang="zh-CN" altLang="en-US" sz="2000" dirty="0" smtClean="0"/>
              <a:t>分为合格、</a:t>
            </a:r>
            <a:r>
              <a:rPr lang="en-US" altLang="zh-CN" sz="2000" dirty="0" smtClean="0"/>
              <a:t>60</a:t>
            </a:r>
            <a:r>
              <a:rPr lang="zh-CN" altLang="en-US" sz="2000" dirty="0" smtClean="0"/>
              <a:t>分以下为不合格。</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4806754"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单位自评</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415498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评价要求：</a:t>
            </a:r>
            <a:r>
              <a:rPr lang="zh-CN" altLang="en-US" sz="2000" dirty="0" smtClean="0"/>
              <a:t>单位自评原则上应在项目年度预算安排后的次年</a:t>
            </a:r>
            <a:r>
              <a:rPr lang="en-US" sz="2000" dirty="0" smtClean="0"/>
              <a:t>3</a:t>
            </a:r>
            <a:r>
              <a:rPr lang="zh-CN" altLang="en-US" sz="2000" dirty="0" smtClean="0"/>
              <a:t>月底前完成，主要通过绩效自评表的形式反映。</a:t>
            </a:r>
            <a:endParaRPr lang="en-US" altLang="zh-CN" sz="2000" dirty="0" smtClean="0"/>
          </a:p>
          <a:p>
            <a:pPr marL="342900" indent="-342900" algn="l">
              <a:buFont typeface="Wingdings" panose="05000000000000000000" pitchFamily="2" charset="2"/>
              <a:buChar char="Ø"/>
            </a:pPr>
            <a:r>
              <a:rPr lang="zh-CN" altLang="en-US" sz="2000" b="1" dirty="0" smtClean="0"/>
              <a:t>指标权重</a:t>
            </a:r>
            <a:r>
              <a:rPr lang="zh-CN" altLang="en-US" sz="2000" dirty="0" smtClean="0"/>
              <a:t>：单位自评指标权重原则上统一设置为预算执行率</a:t>
            </a:r>
            <a:r>
              <a:rPr lang="en-US" altLang="zh-CN" sz="2000" dirty="0" smtClean="0"/>
              <a:t>10%</a:t>
            </a:r>
            <a:r>
              <a:rPr lang="zh-CN" altLang="en-US" sz="2000" dirty="0" smtClean="0"/>
              <a:t>、产出指标</a:t>
            </a:r>
            <a:r>
              <a:rPr lang="en-US" altLang="zh-CN" sz="2000" dirty="0" smtClean="0"/>
              <a:t>50%</a:t>
            </a:r>
            <a:r>
              <a:rPr lang="zh-CN" altLang="en-US" sz="2000" dirty="0" smtClean="0"/>
              <a:t>、效益指标</a:t>
            </a:r>
            <a:r>
              <a:rPr lang="en-US" altLang="zh-CN" sz="2000" dirty="0" smtClean="0"/>
              <a:t>30%</a:t>
            </a:r>
            <a:r>
              <a:rPr lang="zh-CN" altLang="en-US" sz="2000" dirty="0" smtClean="0"/>
              <a:t>、满意度指标</a:t>
            </a:r>
            <a:r>
              <a:rPr lang="en-US" altLang="zh-CN" sz="2000" dirty="0" smtClean="0"/>
              <a:t>10%</a:t>
            </a:r>
            <a:r>
              <a:rPr lang="zh-CN" altLang="en-US" sz="2000" dirty="0" smtClean="0"/>
              <a:t>。</a:t>
            </a:r>
            <a:endParaRPr lang="en-US" altLang="zh-CN" sz="2000" dirty="0" smtClean="0"/>
          </a:p>
          <a:p>
            <a:pPr marL="342900" indent="-342900" algn="l">
              <a:buFont typeface="Wingdings" panose="05000000000000000000" pitchFamily="2" charset="2"/>
              <a:buChar char="Ø"/>
            </a:pPr>
            <a:r>
              <a:rPr lang="zh-CN" altLang="en-US" sz="2000" b="1" dirty="0" smtClean="0"/>
              <a:t>结果应用：</a:t>
            </a:r>
            <a:r>
              <a:rPr lang="zh-CN" altLang="en-US" sz="2000" dirty="0" smtClean="0"/>
              <a:t>单位自评发现项目存在预算执行率偏低、未完成绩效目标或偏离绩效目标较大、自评结果较差的要分析并说明原因，研究提出整改措施。自评结果随同部门（单位）决算向本级财政部门报送，对自评发现的问题要及时进行整改，并将自评结果作为本部门（单位）完善政策和改进管理的重要依据。</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438836" y="0"/>
          <a:ext cx="5511240" cy="6696635"/>
        </p:xfrm>
        <a:graphic>
          <a:graphicData uri="http://schemas.openxmlformats.org/presentationml/2006/ole">
            <p:oleObj spid="_x0000_s34818" name="Document" r:id="rId3" imgW="5770712" imgH="8318192" progId="Word.Documen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06</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0756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绩效评价</a:t>
            </a:r>
            <a:r>
              <a:rPr lang="en-US" altLang="zh-CN" sz="3200" dirty="0" smtClean="0">
                <a:solidFill>
                  <a:srgbClr val="34618A"/>
                </a:solidFill>
                <a:latin typeface="微软雅黑" panose="020B0503020204020204" pitchFamily="34" charset="-122"/>
                <a:ea typeface="微软雅黑" panose="020B0503020204020204" pitchFamily="34" charset="-122"/>
              </a:rPr>
              <a:t>-</a:t>
            </a:r>
            <a:r>
              <a:rPr lang="zh-CN" altLang="en-US" sz="3200" dirty="0" smtClean="0">
                <a:solidFill>
                  <a:srgbClr val="34618A"/>
                </a:solidFill>
                <a:latin typeface="微软雅黑" panose="020B0503020204020204" pitchFamily="34" charset="-122"/>
                <a:ea typeface="微软雅黑" panose="020B0503020204020204" pitchFamily="34" charset="-122"/>
              </a:rPr>
              <a:t>部门和财政评价</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5078313"/>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评价要求：</a:t>
            </a:r>
            <a:r>
              <a:rPr lang="zh-CN" altLang="en-US" sz="2000" dirty="0" smtClean="0"/>
              <a:t>部门评价和财政评价由预算部门和财政部门根据管理需要及相关工作要求适时开展。部门评价和财政评价的结果主要通过绩效评价报告的形式反映。</a:t>
            </a:r>
            <a:endParaRPr lang="en-US" altLang="zh-CN" sz="2000" dirty="0" smtClean="0"/>
          </a:p>
          <a:p>
            <a:pPr marL="342900" indent="-342900" algn="l">
              <a:buFont typeface="Wingdings" panose="05000000000000000000" pitchFamily="2" charset="2"/>
              <a:buChar char="Ø"/>
            </a:pPr>
            <a:r>
              <a:rPr lang="zh-CN" altLang="en-US" sz="2000" b="1" dirty="0" smtClean="0"/>
              <a:t>指标权重：</a:t>
            </a:r>
            <a:r>
              <a:rPr lang="zh-CN" altLang="en-US" sz="2000" dirty="0" smtClean="0"/>
              <a:t>部门评价和财政评价指标的权重原则上统一设置为决策指标</a:t>
            </a:r>
            <a:r>
              <a:rPr lang="en-US" altLang="zh-CN" sz="2000" dirty="0" smtClean="0"/>
              <a:t>20%</a:t>
            </a:r>
            <a:r>
              <a:rPr lang="zh-CN" altLang="en-US" sz="2000" dirty="0" smtClean="0"/>
              <a:t>，过程指标</a:t>
            </a:r>
            <a:r>
              <a:rPr lang="en-US" altLang="zh-CN" sz="2000" dirty="0" smtClean="0"/>
              <a:t>20%</a:t>
            </a:r>
            <a:r>
              <a:rPr lang="zh-CN" altLang="en-US" sz="2000" dirty="0" smtClean="0"/>
              <a:t>，产出指标</a:t>
            </a:r>
            <a:r>
              <a:rPr lang="en-US" altLang="zh-CN" sz="2000" dirty="0" smtClean="0"/>
              <a:t>30%</a:t>
            </a:r>
            <a:r>
              <a:rPr lang="zh-CN" altLang="en-US" sz="2000" dirty="0" smtClean="0"/>
              <a:t>，效益指标</a:t>
            </a:r>
            <a:r>
              <a:rPr lang="en-US" altLang="zh-CN" sz="2000" dirty="0" smtClean="0"/>
              <a:t>30% </a:t>
            </a:r>
            <a:r>
              <a:rPr lang="zh-CN" altLang="en-US" sz="2000" dirty="0" smtClean="0"/>
              <a:t>。</a:t>
            </a:r>
            <a:endParaRPr lang="en-US" altLang="zh-CN" sz="2000" dirty="0" smtClean="0"/>
          </a:p>
          <a:p>
            <a:pPr marL="342900" indent="-342900" algn="l">
              <a:buFont typeface="Wingdings" panose="05000000000000000000" pitchFamily="2" charset="2"/>
              <a:buChar char="Ø"/>
            </a:pPr>
            <a:r>
              <a:rPr lang="zh-CN" altLang="en-US" sz="2000" b="1" dirty="0" smtClean="0"/>
              <a:t>结果应用：</a:t>
            </a:r>
            <a:r>
              <a:rPr lang="zh-CN" altLang="en-US" sz="2000" dirty="0" smtClean="0"/>
              <a:t>部门评价结果应按要求报送本级财政部门，并作为本部门安排预算、完善政策和改进管理的重要依据；财政评价结果是安排政府预算、完善政策和改进管理的重要依据。原则上，对评价等级为优、良的，根据情况予以支持；对评价等级为中、差的，要完善政策、改进管理，根据情况核减预算。对不进行整改或整改不到位的，根据情况相应调减预算或整改到位后再予安排。</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45459" y="255490"/>
          <a:ext cx="7476564" cy="6185659"/>
        </p:xfrm>
        <a:graphic>
          <a:graphicData uri="http://schemas.openxmlformats.org/drawingml/2006/table">
            <a:tbl>
              <a:tblPr/>
              <a:tblGrid>
                <a:gridCol w="2492188"/>
                <a:gridCol w="2492188"/>
                <a:gridCol w="2492188"/>
              </a:tblGrid>
              <a:tr h="504949">
                <a:tc gridSpan="3">
                  <a:txBody>
                    <a:bodyPr/>
                    <a:lstStyle/>
                    <a:p>
                      <a:pPr algn="ctr" fontAlgn="ctr"/>
                      <a:r>
                        <a:rPr lang="zh-CN" altLang="en-US" sz="900" b="1" i="0" u="none" strike="noStrike" dirty="0">
                          <a:solidFill>
                            <a:srgbClr val="000000"/>
                          </a:solidFill>
                          <a:latin typeface="宋体"/>
                        </a:rPr>
                        <a:t>财政项目支出绩效评价指标体系框架</a:t>
                      </a:r>
                      <a:r>
                        <a:rPr lang="en-US" altLang="zh-CN" sz="900" b="1" i="0" u="none" strike="noStrike" dirty="0">
                          <a:solidFill>
                            <a:srgbClr val="000000"/>
                          </a:solidFill>
                          <a:latin typeface="宋体"/>
                        </a:rPr>
                        <a:t>(</a:t>
                      </a:r>
                      <a:r>
                        <a:rPr lang="zh-CN" altLang="en-US" sz="900" b="1" i="0" u="none" strike="noStrike" dirty="0">
                          <a:solidFill>
                            <a:srgbClr val="000000"/>
                          </a:solidFill>
                          <a:latin typeface="宋体"/>
                        </a:rPr>
                        <a:t>参考</a:t>
                      </a:r>
                      <a:r>
                        <a:rPr lang="en-US" altLang="zh-CN" sz="900" b="1" i="0" u="none" strike="noStrike" dirty="0">
                          <a:solidFill>
                            <a:srgbClr val="000000"/>
                          </a:solidFill>
                          <a:latin typeface="宋体"/>
                        </a:rPr>
                        <a:t>)</a:t>
                      </a:r>
                    </a:p>
                  </a:txBody>
                  <a:tcPr marL="5924" marR="5924" marT="592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15595">
                <a:tc>
                  <a:txBody>
                    <a:bodyPr/>
                    <a:lstStyle/>
                    <a:p>
                      <a:pPr algn="ctr" fontAlgn="ctr"/>
                      <a:r>
                        <a:rPr lang="zh-CN" altLang="en-US" sz="900" b="1" i="0" u="none" strike="noStrike">
                          <a:solidFill>
                            <a:srgbClr val="000000"/>
                          </a:solidFill>
                          <a:latin typeface="宋体"/>
                        </a:rPr>
                        <a:t>一级指标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1" i="0" u="none" strike="noStrike">
                          <a:solidFill>
                            <a:srgbClr val="000000"/>
                          </a:solidFill>
                          <a:latin typeface="宋体"/>
                        </a:rPr>
                        <a:t>二级指标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1" i="0" u="none" strike="noStrike">
                          <a:solidFill>
                            <a:srgbClr val="000000"/>
                          </a:solidFill>
                          <a:latin typeface="宋体"/>
                        </a:rPr>
                        <a:t>三级指标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rowSpan="6">
                  <a:txBody>
                    <a:bodyPr/>
                    <a:lstStyle/>
                    <a:p>
                      <a:pPr algn="ctr" fontAlgn="ctr"/>
                      <a:r>
                        <a:rPr lang="zh-CN" altLang="en-US" sz="900" b="0" i="0" u="none" strike="noStrike">
                          <a:solidFill>
                            <a:srgbClr val="000000"/>
                          </a:solidFill>
                          <a:latin typeface="宋体"/>
                        </a:rPr>
                        <a:t>决策</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900" b="0" i="0" u="none" strike="noStrike">
                          <a:solidFill>
                            <a:srgbClr val="000000"/>
                          </a:solidFill>
                          <a:latin typeface="宋体"/>
                        </a:rPr>
                        <a:t>项目立项</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立项依据充分性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立项程序规范性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rowSpan="2">
                  <a:txBody>
                    <a:bodyPr/>
                    <a:lstStyle/>
                    <a:p>
                      <a:pPr algn="ctr" fontAlgn="ctr"/>
                      <a:r>
                        <a:rPr lang="zh-CN" altLang="en-US" sz="900" b="0" i="0" u="none" strike="noStrike">
                          <a:solidFill>
                            <a:srgbClr val="000000"/>
                          </a:solidFill>
                          <a:latin typeface="宋体"/>
                        </a:rPr>
                        <a:t>绩效目标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绩效目标合理性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绩效指标明确性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rowSpan="2">
                  <a:txBody>
                    <a:bodyPr/>
                    <a:lstStyle/>
                    <a:p>
                      <a:pPr algn="ctr" fontAlgn="ctr"/>
                      <a:r>
                        <a:rPr lang="zh-CN" altLang="en-US" sz="900" b="0" i="0" u="none" strike="noStrike">
                          <a:solidFill>
                            <a:srgbClr val="000000"/>
                          </a:solidFill>
                          <a:latin typeface="宋体"/>
                        </a:rPr>
                        <a:t>资金投入</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预算编制科学性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资金分配合理性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rowSpan="5">
                  <a:txBody>
                    <a:bodyPr/>
                    <a:lstStyle/>
                    <a:p>
                      <a:pPr algn="ctr" fontAlgn="ctr"/>
                      <a:r>
                        <a:rPr lang="zh-CN" altLang="en-US" sz="900" b="0" i="0" u="none" strike="noStrike">
                          <a:solidFill>
                            <a:srgbClr val="000000"/>
                          </a:solidFill>
                          <a:latin typeface="宋体"/>
                        </a:rPr>
                        <a:t>过程</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900" b="0" i="0" u="none" strike="noStrike">
                          <a:solidFill>
                            <a:srgbClr val="000000"/>
                          </a:solidFill>
                          <a:latin typeface="宋体"/>
                        </a:rPr>
                        <a:t>资金管理</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资金到位率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预算执行率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资金使用合规性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rowSpan="2">
                  <a:txBody>
                    <a:bodyPr/>
                    <a:lstStyle/>
                    <a:p>
                      <a:pPr algn="ctr" fontAlgn="ctr"/>
                      <a:r>
                        <a:rPr lang="zh-CN" altLang="en-US" sz="900" b="0" i="0" u="none" strike="noStrike">
                          <a:solidFill>
                            <a:srgbClr val="000000"/>
                          </a:solidFill>
                          <a:latin typeface="宋体"/>
                        </a:rPr>
                        <a:t>组织实施 </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latin typeface="宋体"/>
                        </a:rPr>
                        <a:t>管理制度健全性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制度执行有效性</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rowSpan="4">
                  <a:txBody>
                    <a:bodyPr/>
                    <a:lstStyle/>
                    <a:p>
                      <a:pPr algn="ctr" fontAlgn="ctr"/>
                      <a:r>
                        <a:rPr lang="zh-CN" altLang="en-US" sz="900" b="0" i="0" u="none" strike="noStrike">
                          <a:solidFill>
                            <a:srgbClr val="000000"/>
                          </a:solidFill>
                          <a:latin typeface="宋体"/>
                        </a:rPr>
                        <a:t>产出</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产出数量</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实际完成率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产出质量</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质量达标率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产出时效</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完成及时率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a:txBody>
                    <a:bodyPr/>
                    <a:lstStyle/>
                    <a:p>
                      <a:pPr algn="ctr" fontAlgn="ctr"/>
                      <a:r>
                        <a:rPr lang="zh-CN" altLang="en-US" sz="900" b="0" i="0" u="none" strike="noStrike">
                          <a:solidFill>
                            <a:srgbClr val="000000"/>
                          </a:solidFill>
                          <a:latin typeface="宋体"/>
                        </a:rPr>
                        <a:t>产出成本</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成本节约率</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rowSpan="2">
                  <a:txBody>
                    <a:bodyPr/>
                    <a:lstStyle/>
                    <a:p>
                      <a:pPr algn="ctr" fontAlgn="ctr"/>
                      <a:r>
                        <a:rPr lang="zh-CN" altLang="en-US" sz="900" b="0" i="0" u="none" strike="noStrike">
                          <a:solidFill>
                            <a:srgbClr val="000000"/>
                          </a:solidFill>
                          <a:latin typeface="宋体"/>
                        </a:rPr>
                        <a:t>效益</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900" b="0" i="0" u="none" strike="noStrike">
                          <a:solidFill>
                            <a:srgbClr val="000000"/>
                          </a:solidFill>
                          <a:latin typeface="宋体"/>
                        </a:rPr>
                        <a:t>项目效益</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0" i="0" u="none" strike="noStrike">
                          <a:solidFill>
                            <a:srgbClr val="000000"/>
                          </a:solidFill>
                          <a:latin typeface="宋体"/>
                        </a:rPr>
                        <a:t>实施效益</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595">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900" b="0" i="0" u="none" strike="noStrike" dirty="0">
                          <a:solidFill>
                            <a:srgbClr val="000000"/>
                          </a:solidFill>
                          <a:latin typeface="宋体"/>
                        </a:rPr>
                        <a:t>满意度</a:t>
                      </a:r>
                    </a:p>
                  </a:txBody>
                  <a:tcPr marL="5924" marR="5924" marT="5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896036" y="115235"/>
          <a:ext cx="4978308" cy="6460377"/>
        </p:xfrm>
        <a:graphic>
          <a:graphicData uri="http://schemas.openxmlformats.org/presentationml/2006/ole">
            <p:oleObj spid="_x0000_s35842" name="Document" r:id="rId3" imgW="5604877" imgH="8149970" progId="Word.Documen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流程图: 可选过程 29"/>
          <p:cNvSpPr/>
          <p:nvPr/>
        </p:nvSpPr>
        <p:spPr>
          <a:xfrm>
            <a:off x="3362758" y="1323538"/>
            <a:ext cx="4983800" cy="667657"/>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31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50800" dist="762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a:r>
              <a:rPr lang="en-US" altLang="zh-CN" sz="2800" dirty="0" smtClean="0">
                <a:solidFill>
                  <a:srgbClr val="C00000"/>
                </a:solidFill>
                <a:latin typeface="Britannic Bold" panose="020B0903060703020204" pitchFamily="34" charset="0"/>
              </a:rPr>
              <a:t>1 </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办法</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出台背景</a:t>
            </a:r>
          </a:p>
        </p:txBody>
      </p:sp>
      <p:sp>
        <p:nvSpPr>
          <p:cNvPr id="31" name="椭圆 30"/>
          <p:cNvSpPr/>
          <p:nvPr/>
        </p:nvSpPr>
        <p:spPr>
          <a:xfrm>
            <a:off x="580617" y="1633084"/>
            <a:ext cx="2222136" cy="22221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主要内容</a:t>
            </a:r>
            <a:endParaRPr lang="zh-CN" altLang="en-US" b="1" dirty="0">
              <a:solidFill>
                <a:srgbClr val="C00000"/>
              </a:solidFill>
              <a:latin typeface="Britannic Bold" panose="020B0903060703020204" pitchFamily="34" charset="0"/>
              <a:ea typeface="微软雅黑" panose="020B0503020204020204" pitchFamily="34" charset="-122"/>
            </a:endParaRPr>
          </a:p>
        </p:txBody>
      </p:sp>
      <p:sp>
        <p:nvSpPr>
          <p:cNvPr id="41" name="流程图: 可选过程 40"/>
          <p:cNvSpPr/>
          <p:nvPr/>
        </p:nvSpPr>
        <p:spPr>
          <a:xfrm>
            <a:off x="3362758" y="2388251"/>
            <a:ext cx="4983800" cy="667657"/>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31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50800" dist="762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a:r>
              <a:rPr lang="en-US" altLang="zh-CN" sz="2800" dirty="0" smtClean="0">
                <a:solidFill>
                  <a:srgbClr val="C00000"/>
                </a:solidFill>
                <a:latin typeface="Britannic Bold" panose="020B0903060703020204" pitchFamily="34" charset="0"/>
              </a:rPr>
              <a:t>2 </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办法</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总体框架</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42" name="流程图: 可选过程 41"/>
          <p:cNvSpPr/>
          <p:nvPr/>
        </p:nvSpPr>
        <p:spPr>
          <a:xfrm>
            <a:off x="3308970" y="4246341"/>
            <a:ext cx="4983800" cy="667657"/>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31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50800" dist="762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a:r>
              <a:rPr lang="en-US" altLang="zh-CN" sz="2800" dirty="0" smtClean="0">
                <a:solidFill>
                  <a:srgbClr val="C00000"/>
                </a:solidFill>
                <a:latin typeface="Britannic Bold" panose="020B0903060703020204" pitchFamily="34" charset="0"/>
                <a:ea typeface="微软雅黑" panose="020B0503020204020204" pitchFamily="34" charset="-122"/>
              </a:rPr>
              <a:t>4</a:t>
            </a:r>
            <a:r>
              <a:rPr lang="en-US" altLang="zh-CN" sz="2400" dirty="0" smtClean="0">
                <a:solidFill>
                  <a:srgbClr val="002060"/>
                </a:solidFill>
                <a:latin typeface="微软雅黑" panose="020B0503020204020204" pitchFamily="34" charset="-122"/>
                <a:ea typeface="微软雅黑" panose="020B0503020204020204" pitchFamily="34" charset="-122"/>
              </a:rPr>
              <a:t> 《</a:t>
            </a:r>
            <a:r>
              <a:rPr lang="zh-CN" altLang="en-US" sz="2400" dirty="0" smtClean="0">
                <a:solidFill>
                  <a:srgbClr val="002060"/>
                </a:solidFill>
                <a:latin typeface="微软雅黑" panose="020B0503020204020204" pitchFamily="34" charset="-122"/>
                <a:ea typeface="微软雅黑" panose="020B0503020204020204" pitchFamily="34" charset="-122"/>
              </a:rPr>
              <a:t>办法</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要点解读</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7" name="流程图: 可选过程 6"/>
          <p:cNvSpPr/>
          <p:nvPr/>
        </p:nvSpPr>
        <p:spPr>
          <a:xfrm>
            <a:off x="3340346" y="3347475"/>
            <a:ext cx="4983800" cy="667657"/>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3175">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effectLst>
            <a:outerShdw blurRad="50800" dist="762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a:r>
              <a:rPr lang="en-US" altLang="zh-CN" sz="2800" dirty="0" smtClean="0">
                <a:solidFill>
                  <a:srgbClr val="C00000"/>
                </a:solidFill>
                <a:latin typeface="Britannic Bold" panose="020B0903060703020204" pitchFamily="34" charset="0"/>
              </a:rPr>
              <a:t>3 </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办法</a:t>
            </a:r>
            <a:r>
              <a:rPr lang="en-US" altLang="zh-CN" sz="2400" dirty="0" smtClean="0">
                <a:solidFill>
                  <a:srgbClr val="002060"/>
                </a:solidFill>
                <a:latin typeface="微软雅黑" panose="020B0503020204020204" pitchFamily="34" charset="-122"/>
                <a:ea typeface="微软雅黑" panose="020B0503020204020204" pitchFamily="34" charset="-122"/>
              </a:rPr>
              <a:t>》</a:t>
            </a:r>
            <a:r>
              <a:rPr lang="zh-CN" altLang="en-US" sz="2400" dirty="0" smtClean="0">
                <a:solidFill>
                  <a:srgbClr val="002060"/>
                </a:solidFill>
                <a:latin typeface="微软雅黑" panose="020B0503020204020204" pitchFamily="34" charset="-122"/>
                <a:ea typeface="微软雅黑" panose="020B0503020204020204" pitchFamily="34" charset="-122"/>
              </a:rPr>
              <a:t>主要变化</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1000"/>
                                        <p:tgtEl>
                                          <p:spTgt spid="3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1000"/>
                                        <p:tgtEl>
                                          <p:spTgt spid="4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1000"/>
                                        <p:tgtEl>
                                          <p:spTgt spid="4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4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07</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0756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信息公开及审计监督</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184665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信息公开：</a:t>
            </a:r>
            <a:r>
              <a:rPr lang="zh-CN" altLang="en-US" sz="2000" dirty="0" smtClean="0"/>
              <a:t>预算部门和财政部门应按照要求将绩效评价结果分别编入部门决算和政府决算，相关信息按照政府信息公开的有关规定予以公开。</a:t>
            </a:r>
            <a:endParaRPr lang="en-US" altLang="zh-CN" sz="2000" dirty="0" smtClean="0"/>
          </a:p>
          <a:p>
            <a:pPr marL="342900" indent="-342900" algn="l">
              <a:buFont typeface="Wingdings" panose="05000000000000000000" pitchFamily="2" charset="2"/>
              <a:buChar char="Ø"/>
            </a:pPr>
            <a:r>
              <a:rPr lang="zh-CN" altLang="en-US" sz="2000" b="1" dirty="0" smtClean="0"/>
              <a:t>审计监督：</a:t>
            </a:r>
            <a:r>
              <a:rPr lang="zh-CN" altLang="en-US" sz="2000" dirty="0" smtClean="0"/>
              <a:t>项目绩效管理工作和结果应依法自觉接受审计监督。</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08</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0756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法律责任</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276998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dirty="0" smtClean="0"/>
              <a:t>对使用财政资金严重低效无效并造成重大损失的责任人，以及对绩效评价过程中发现的资金使用单位和个人的财政违法行为，要按照相关规定追责问责。</a:t>
            </a:r>
            <a:endParaRPr lang="en-US" altLang="zh-CN" sz="2000" dirty="0" smtClean="0"/>
          </a:p>
          <a:p>
            <a:pPr marL="342900" indent="-342900" algn="l">
              <a:buFont typeface="Wingdings" panose="05000000000000000000" pitchFamily="2" charset="2"/>
              <a:buChar char="Ø"/>
            </a:pPr>
            <a:r>
              <a:rPr lang="zh-CN" altLang="en-US" sz="2000" dirty="0" smtClean="0"/>
              <a:t>预算部门</a:t>
            </a:r>
            <a:r>
              <a:rPr lang="en-US" sz="2000" dirty="0" smtClean="0"/>
              <a:t>(</a:t>
            </a:r>
            <a:r>
              <a:rPr lang="zh-CN" altLang="en-US" sz="2000" dirty="0" smtClean="0"/>
              <a:t>单位</a:t>
            </a:r>
            <a:r>
              <a:rPr lang="en-US" sz="2000" dirty="0" smtClean="0"/>
              <a:t>)</a:t>
            </a:r>
            <a:r>
              <a:rPr lang="zh-CN" altLang="en-US" sz="2000" dirty="0" smtClean="0"/>
              <a:t>、财政部门及其工作人员在绩效评价管理工作中存在违反本办法的行为，以及其他滥用职权、玩忽职守、徇私舞弊等违法违纪行为的，按照相关法律法规追究相应责任。</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09</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10" y="201670"/>
            <a:ext cx="3059084"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0756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施行时间</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10" name="TextBox 77"/>
          <p:cNvSpPr txBox="1"/>
          <p:nvPr/>
        </p:nvSpPr>
        <p:spPr>
          <a:xfrm>
            <a:off x="616523" y="1377725"/>
            <a:ext cx="7816360" cy="1846659"/>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b="1" dirty="0" smtClean="0"/>
              <a:t>特别</a:t>
            </a:r>
            <a:r>
              <a:rPr lang="zh-CN" altLang="en-US" sz="2000" b="1" dirty="0" smtClean="0"/>
              <a:t>说明</a:t>
            </a:r>
            <a:r>
              <a:rPr lang="zh-CN" altLang="en-US" sz="2000" dirty="0" smtClean="0"/>
              <a:t>：</a:t>
            </a:r>
            <a:r>
              <a:rPr lang="en-US" altLang="zh-CN" sz="2000" dirty="0" smtClean="0"/>
              <a:t>《</a:t>
            </a:r>
            <a:r>
              <a:rPr lang="zh-CN" altLang="en-US" sz="2000" dirty="0" smtClean="0"/>
              <a:t>办法</a:t>
            </a:r>
            <a:r>
              <a:rPr lang="en-US" altLang="zh-CN" sz="2000" dirty="0" smtClean="0"/>
              <a:t>》</a:t>
            </a:r>
            <a:r>
              <a:rPr lang="zh-CN" altLang="en-US" sz="2000" dirty="0" smtClean="0"/>
              <a:t>自印发之日起施行</a:t>
            </a:r>
            <a:r>
              <a:rPr lang="zh-CN" altLang="en-US" sz="2000" dirty="0" smtClean="0"/>
              <a:t>，但考虑</a:t>
            </a:r>
            <a:r>
              <a:rPr lang="zh-CN" altLang="en-US" sz="2000" dirty="0" smtClean="0"/>
              <a:t>到</a:t>
            </a:r>
            <a:r>
              <a:rPr lang="en-US" altLang="zh-CN" sz="2000" dirty="0" smtClean="0"/>
              <a:t>2020</a:t>
            </a:r>
            <a:r>
              <a:rPr lang="zh-CN" altLang="en-US" sz="2000" dirty="0" smtClean="0"/>
              <a:t>年的项目绩效目标实际是在</a:t>
            </a:r>
            <a:r>
              <a:rPr lang="en-US" altLang="zh-CN" sz="2000" dirty="0" smtClean="0"/>
              <a:t>2019</a:t>
            </a:r>
            <a:r>
              <a:rPr lang="zh-CN" altLang="en-US" sz="2000" dirty="0" smtClean="0"/>
              <a:t>年进行的编审，因此</a:t>
            </a:r>
            <a:r>
              <a:rPr lang="en-US" altLang="zh-CN" sz="2000" dirty="0" smtClean="0"/>
              <a:t>2020</a:t>
            </a:r>
            <a:r>
              <a:rPr lang="zh-CN" altLang="en-US" sz="2000" dirty="0" smtClean="0"/>
              <a:t>年的绩效跟踪及绩效自评工作仍按原工作表式开展。</a:t>
            </a:r>
            <a:endParaRPr lang="en-US" altLang="zh-CN" sz="2000" dirty="0" smtClean="0"/>
          </a:p>
          <a:p>
            <a:pPr marL="342900" indent="-342900" algn="l">
              <a:buFont typeface="Wingdings" panose="05000000000000000000" pitchFamily="2" charset="2"/>
              <a:buChar char="Ø"/>
            </a:pP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60030" cy="3901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任意多边形 4"/>
          <p:cNvSpPr/>
          <p:nvPr/>
        </p:nvSpPr>
        <p:spPr>
          <a:xfrm>
            <a:off x="2310345" y="1532283"/>
            <a:ext cx="4144908" cy="372219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 name="组合 5"/>
          <p:cNvGrpSpPr/>
          <p:nvPr/>
        </p:nvGrpSpPr>
        <p:grpSpPr>
          <a:xfrm>
            <a:off x="2606900" y="1742269"/>
            <a:ext cx="3545000" cy="3183469"/>
            <a:chOff x="3053055" y="626065"/>
            <a:chExt cx="2658750" cy="2387602"/>
          </a:xfrm>
        </p:grpSpPr>
        <p:sp>
          <p:nvSpPr>
            <p:cNvPr id="7" name="任意多边形 6"/>
            <p:cNvSpPr/>
            <p:nvPr/>
          </p:nvSpPr>
          <p:spPr>
            <a:xfrm>
              <a:off x="3053055" y="626065"/>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任意多边形 7"/>
            <p:cNvSpPr/>
            <p:nvPr/>
          </p:nvSpPr>
          <p:spPr>
            <a:xfrm>
              <a:off x="3319975" y="865764"/>
              <a:ext cx="2124907" cy="19082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C000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 name="文本框 8"/>
          <p:cNvSpPr txBox="1"/>
          <p:nvPr/>
        </p:nvSpPr>
        <p:spPr>
          <a:xfrm>
            <a:off x="3631795" y="2868544"/>
            <a:ext cx="1688283" cy="995209"/>
          </a:xfrm>
          <a:prstGeom prst="rect">
            <a:avLst/>
          </a:prstGeom>
          <a:noFill/>
        </p:spPr>
        <p:txBody>
          <a:bodyPr wrap="none" rtlCol="0">
            <a:spAutoFit/>
          </a:bodyPr>
          <a:lstStyle/>
          <a:p>
            <a:r>
              <a:rPr lang="zh-CN" altLang="en-US" sz="5865" dirty="0">
                <a:solidFill>
                  <a:schemeClr val="bg1"/>
                </a:solidFill>
                <a:latin typeface="造字工房劲黑（非商用）常规体"/>
                <a:ea typeface="微软雅黑" panose="020B0503020204020204" pitchFamily="34" charset="-122"/>
              </a:rPr>
              <a:t>谢谢</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17"/>
          <p:cNvSpPr txBox="1"/>
          <p:nvPr/>
        </p:nvSpPr>
        <p:spPr>
          <a:xfrm>
            <a:off x="1973712" y="2734101"/>
            <a:ext cx="5344983" cy="743986"/>
          </a:xfrm>
          <a:prstGeom prst="rect">
            <a:avLst/>
          </a:prstGeom>
          <a:noFill/>
        </p:spPr>
        <p:txBody>
          <a:bodyPr wrap="square" rtlCol="0">
            <a:spAutoFit/>
          </a:bodyPr>
          <a:lstStyle/>
          <a:p>
            <a:pPr algn="ctr">
              <a:lnSpc>
                <a:spcPct val="150000"/>
              </a:lnSpc>
            </a:pP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办法</a:t>
            </a: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出台背景</a:t>
            </a:r>
            <a:endParaRPr lang="zh-CN" altLang="en-US" sz="4800" dirty="0">
              <a:solidFill>
                <a:srgbClr val="00206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634803" y="3582549"/>
            <a:ext cx="6019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26060" y="749478"/>
            <a:ext cx="1342130" cy="133431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C00000"/>
                </a:solidFill>
                <a:latin typeface="微软雅黑" panose="020B0503020204020204" pitchFamily="34" charset="-122"/>
                <a:ea typeface="微软雅黑" panose="020B0503020204020204" pitchFamily="34" charset="-122"/>
              </a:rPr>
              <a:t>01</a:t>
            </a:r>
            <a:endParaRPr lang="zh-CN" altLang="en-US" sz="2000" b="1" dirty="0">
              <a:solidFill>
                <a:srgbClr val="C00000"/>
              </a:solidFill>
              <a:latin typeface="Britannic Bold" panose="020B0903060703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01</a:t>
              </a:r>
              <a:endParaRPr lang="zh-CN" altLang="en-US" sz="3200" dirty="0">
                <a:solidFill>
                  <a:srgbClr val="34618A"/>
                </a:solidFill>
                <a:latin typeface="Broadway" panose="04040905080B02020502" pitchFamily="82" charset="0"/>
              </a:endParaRPr>
            </a:p>
          </p:txBody>
        </p:sp>
      </p:grpSp>
      <p:grpSp>
        <p:nvGrpSpPr>
          <p:cNvPr id="9" name="组合 10"/>
          <p:cNvGrpSpPr/>
          <p:nvPr/>
        </p:nvGrpSpPr>
        <p:grpSpPr>
          <a:xfrm>
            <a:off x="1132309" y="201670"/>
            <a:ext cx="5631561"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7614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贯彻落实中央及本市相关精神</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25" name="TextBox 77"/>
          <p:cNvSpPr txBox="1"/>
          <p:nvPr/>
        </p:nvSpPr>
        <p:spPr>
          <a:xfrm>
            <a:off x="510988" y="1377725"/>
            <a:ext cx="8175812" cy="2308324"/>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en-US" altLang="zh-CN" sz="2000" dirty="0" smtClean="0"/>
              <a:t>《</a:t>
            </a:r>
            <a:r>
              <a:rPr lang="zh-CN" altLang="en-US" sz="2000" dirty="0" smtClean="0"/>
              <a:t>中共中央 国务院关于全面实施预算绩效管理的意见</a:t>
            </a:r>
            <a:r>
              <a:rPr lang="en-US" altLang="zh-CN" sz="2000" dirty="0" smtClean="0"/>
              <a:t>》</a:t>
            </a:r>
            <a:r>
              <a:rPr lang="zh-CN" altLang="en-US" sz="2000" dirty="0" smtClean="0"/>
              <a:t>（中发</a:t>
            </a:r>
            <a:r>
              <a:rPr lang="en-US" altLang="zh-CN" sz="2000" dirty="0" smtClean="0"/>
              <a:t>【2018】34</a:t>
            </a:r>
            <a:r>
              <a:rPr lang="zh-CN" altLang="en-US" sz="2000" dirty="0" smtClean="0"/>
              <a:t>号）、</a:t>
            </a:r>
            <a:r>
              <a:rPr lang="en-US" altLang="zh-CN" sz="2000" dirty="0" smtClean="0"/>
              <a:t>《</a:t>
            </a:r>
            <a:r>
              <a:rPr lang="zh-CN" altLang="en-US" sz="2000" dirty="0" smtClean="0"/>
              <a:t>中共上海市委 上海市人民政府关于我市全面实施预算绩效管理的实施意见</a:t>
            </a:r>
            <a:r>
              <a:rPr lang="en-US" altLang="zh-CN" sz="2000" dirty="0" smtClean="0"/>
              <a:t>》</a:t>
            </a:r>
            <a:r>
              <a:rPr lang="zh-CN" altLang="en-US" sz="2000" dirty="0" smtClean="0"/>
              <a:t>（沪委发</a:t>
            </a:r>
            <a:r>
              <a:rPr lang="en-US" altLang="zh-CN" sz="2000" dirty="0" smtClean="0"/>
              <a:t>【2019】12</a:t>
            </a:r>
            <a:r>
              <a:rPr lang="zh-CN" altLang="en-US" sz="2000" dirty="0" smtClean="0"/>
              <a:t>号）均提出要着力提高项目预算绩效管理质量，通过建立全过程的预算绩效管理链条切实优化财政资源配置。</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02</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09" y="201670"/>
            <a:ext cx="5631561"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7614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加强财政资金使用效率</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25" name="TextBox 77"/>
          <p:cNvSpPr txBox="1"/>
          <p:nvPr/>
        </p:nvSpPr>
        <p:spPr>
          <a:xfrm>
            <a:off x="510988" y="1377725"/>
            <a:ext cx="8175812" cy="1330621"/>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dirty="0" smtClean="0"/>
              <a:t>加强项目支出预算绩效管理既有助于提高财政资金使用效率，也有助于推进预算部门履行职能，是促进财政资金聚力提效和政府效能提高的重要手段。</a:t>
            </a:r>
            <a:endParaRPr lang="en-US" altLang="zh-CN" sz="2000" dirty="0" smtClean="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723" y="84201"/>
            <a:ext cx="749509" cy="734518"/>
            <a:chOff x="566082" y="397103"/>
            <a:chExt cx="749509" cy="734518"/>
          </a:xfrm>
          <a:effectLst>
            <a:outerShdw blurRad="50800" dist="38100" dir="5400000" algn="t" rotWithShape="0">
              <a:prstClr val="black">
                <a:alpha val="40000"/>
              </a:prstClr>
            </a:outerShdw>
          </a:effectLst>
        </p:grpSpPr>
        <p:sp>
          <p:nvSpPr>
            <p:cNvPr id="2" name="椭圆形标注 1"/>
            <p:cNvSpPr/>
            <p:nvPr/>
          </p:nvSpPr>
          <p:spPr>
            <a:xfrm flipH="1">
              <a:off x="566082" y="397103"/>
              <a:ext cx="749509" cy="734518"/>
            </a:xfrm>
            <a:prstGeom prst="wedgeEllipseCallout">
              <a:avLst/>
            </a:prstGeom>
            <a:gradFill flip="none" rotWithShape="1">
              <a:gsLst>
                <a:gs pos="0">
                  <a:schemeClr val="bg1">
                    <a:lumMod val="9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2700">
              <a:noFill/>
            </a:ln>
            <a:effectLst>
              <a:outerShdw blurRad="101600" dist="508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4618A"/>
                </a:solidFill>
                <a:latin typeface="Britannic Bold" panose="020B0903060703020204" pitchFamily="34" charset="0"/>
              </a:endParaRPr>
            </a:p>
          </p:txBody>
        </p:sp>
        <p:sp>
          <p:nvSpPr>
            <p:cNvPr id="3" name="矩形 2"/>
            <p:cNvSpPr/>
            <p:nvPr/>
          </p:nvSpPr>
          <p:spPr>
            <a:xfrm>
              <a:off x="577242" y="471974"/>
              <a:ext cx="716864" cy="584775"/>
            </a:xfrm>
            <a:prstGeom prst="rect">
              <a:avLst/>
            </a:prstGeom>
          </p:spPr>
          <p:txBody>
            <a:bodyPr wrap="none">
              <a:spAutoFit/>
            </a:bodyPr>
            <a:lstStyle/>
            <a:p>
              <a:pPr algn="ctr"/>
              <a:r>
                <a:rPr lang="en-US" altLang="zh-CN" sz="3200" dirty="0" smtClean="0">
                  <a:solidFill>
                    <a:srgbClr val="34618A"/>
                  </a:solidFill>
                  <a:latin typeface="Broadway" panose="04040905080B02020502" pitchFamily="82" charset="0"/>
                </a:rPr>
                <a:t>03</a:t>
              </a:r>
              <a:endParaRPr lang="zh-CN" altLang="en-US" sz="3200" dirty="0">
                <a:solidFill>
                  <a:srgbClr val="34618A"/>
                </a:solidFill>
                <a:latin typeface="Broadway" panose="04040905080B02020502" pitchFamily="82" charset="0"/>
              </a:endParaRPr>
            </a:p>
          </p:txBody>
        </p:sp>
      </p:grpSp>
      <p:grpSp>
        <p:nvGrpSpPr>
          <p:cNvPr id="5" name="组合 10"/>
          <p:cNvGrpSpPr/>
          <p:nvPr/>
        </p:nvGrpSpPr>
        <p:grpSpPr>
          <a:xfrm>
            <a:off x="1132309" y="201670"/>
            <a:ext cx="5631561" cy="665017"/>
            <a:chOff x="1612669" y="514571"/>
            <a:chExt cx="3059084" cy="665017"/>
          </a:xfrm>
        </p:grpSpPr>
        <p:cxnSp>
          <p:nvCxnSpPr>
            <p:cNvPr id="6" name="直接连接符 5"/>
            <p:cNvCxnSpPr/>
            <p:nvPr/>
          </p:nvCxnSpPr>
          <p:spPr>
            <a:xfrm>
              <a:off x="1612669" y="1179588"/>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2669" y="514571"/>
              <a:ext cx="3059084" cy="0"/>
            </a:xfrm>
            <a:prstGeom prst="line">
              <a:avLst/>
            </a:prstGeom>
            <a:ln w="25400">
              <a:solidFill>
                <a:srgbClr val="34618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88928" y="267549"/>
            <a:ext cx="5761496" cy="58477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dirty="0" smtClean="0">
                <a:solidFill>
                  <a:srgbClr val="34618A"/>
                </a:solidFill>
                <a:latin typeface="微软雅黑" panose="020B0503020204020204" pitchFamily="34" charset="-122"/>
                <a:ea typeface="微软雅黑" panose="020B0503020204020204" pitchFamily="34" charset="-122"/>
              </a:rPr>
              <a:t>明确完善绩效管理工作要求</a:t>
            </a:r>
            <a:endParaRPr lang="zh-CN" altLang="en-US" sz="3200" dirty="0">
              <a:solidFill>
                <a:srgbClr val="34618A"/>
              </a:solidFill>
              <a:latin typeface="微软雅黑" panose="020B0503020204020204" pitchFamily="34" charset="-122"/>
              <a:ea typeface="微软雅黑" panose="020B0503020204020204" pitchFamily="34" charset="-122"/>
            </a:endParaRPr>
          </a:p>
        </p:txBody>
      </p:sp>
      <p:sp>
        <p:nvSpPr>
          <p:cNvPr id="25" name="TextBox 77"/>
          <p:cNvSpPr txBox="1"/>
          <p:nvPr/>
        </p:nvSpPr>
        <p:spPr>
          <a:xfrm>
            <a:off x="510988" y="1377725"/>
            <a:ext cx="8175812" cy="2253950"/>
          </a:xfrm>
          <a:prstGeom prst="rect">
            <a:avLst/>
          </a:prstGeom>
          <a:noFill/>
        </p:spPr>
        <p:txBody>
          <a:bodyPr wrap="square" lIns="0" tIns="0" rIns="0" bIns="0" rtlCol="0">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pPr marL="342900" indent="-342900" algn="l">
              <a:buFont typeface="Wingdings" panose="05000000000000000000" pitchFamily="2" charset="2"/>
              <a:buChar char="Ø"/>
            </a:pPr>
            <a:r>
              <a:rPr lang="zh-CN" altLang="en-US" sz="2000" dirty="0" smtClean="0"/>
              <a:t>目前本市项目绩效管理主要依据</a:t>
            </a:r>
            <a:r>
              <a:rPr lang="en-US" altLang="zh-CN" sz="2000" dirty="0" smtClean="0"/>
              <a:t>《</a:t>
            </a:r>
            <a:r>
              <a:rPr lang="zh-CN" altLang="en-US" sz="2000" dirty="0" smtClean="0"/>
              <a:t>上海市预算绩效管理实施办法</a:t>
            </a:r>
            <a:r>
              <a:rPr lang="en-US" altLang="zh-CN" sz="2000" dirty="0" smtClean="0"/>
              <a:t>》</a:t>
            </a:r>
            <a:r>
              <a:rPr lang="zh-CN" altLang="en-US" sz="2000" dirty="0" smtClean="0"/>
              <a:t>（沪财绩</a:t>
            </a:r>
            <a:r>
              <a:rPr lang="en-US" altLang="zh-CN" sz="2000" dirty="0" smtClean="0"/>
              <a:t>〔</a:t>
            </a:r>
            <a:r>
              <a:rPr lang="en-US" sz="2000" dirty="0" smtClean="0"/>
              <a:t>2014</a:t>
            </a:r>
            <a:r>
              <a:rPr lang="en-US" altLang="zh-CN" sz="2000" dirty="0" smtClean="0"/>
              <a:t>〕</a:t>
            </a:r>
            <a:r>
              <a:rPr lang="en-US" sz="2000" dirty="0" smtClean="0"/>
              <a:t>22</a:t>
            </a:r>
            <a:r>
              <a:rPr lang="zh-CN" altLang="en-US" sz="2000" dirty="0" smtClean="0"/>
              <a:t>号），该文出台时间较早，特别是近期财政部新出台的</a:t>
            </a:r>
            <a:r>
              <a:rPr lang="en-US" altLang="zh-CN" sz="2000" dirty="0" smtClean="0"/>
              <a:t>《</a:t>
            </a:r>
            <a:r>
              <a:rPr lang="zh-CN" altLang="en-US" sz="2000" dirty="0" smtClean="0"/>
              <a:t>项目支出绩效评价管理办法</a:t>
            </a:r>
            <a:r>
              <a:rPr lang="en-US" altLang="zh-CN" sz="2000" dirty="0" smtClean="0"/>
              <a:t>》</a:t>
            </a:r>
            <a:r>
              <a:rPr lang="zh-CN" altLang="en-US" sz="2000" dirty="0" smtClean="0"/>
              <a:t>（财预</a:t>
            </a:r>
            <a:r>
              <a:rPr lang="en-US" altLang="zh-CN" sz="2000" dirty="0" smtClean="0"/>
              <a:t>〔</a:t>
            </a:r>
            <a:r>
              <a:rPr lang="en-US" sz="2000" dirty="0" smtClean="0"/>
              <a:t>2020</a:t>
            </a:r>
            <a:r>
              <a:rPr lang="en-US" altLang="zh-CN" sz="2000" dirty="0" smtClean="0"/>
              <a:t>〕10</a:t>
            </a:r>
            <a:r>
              <a:rPr lang="zh-CN" altLang="en-US" sz="2000" dirty="0" smtClean="0"/>
              <a:t>号）又提出了许多新的管理要求，部分内容已无法适应目前预算绩效管理新形势的工作要求。</a:t>
            </a:r>
            <a:endParaRPr lang="zh-CN" altLang="en-US" sz="2000" dirty="0"/>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17"/>
          <p:cNvSpPr txBox="1"/>
          <p:nvPr/>
        </p:nvSpPr>
        <p:spPr>
          <a:xfrm>
            <a:off x="1973712" y="2734101"/>
            <a:ext cx="5344983" cy="743986"/>
          </a:xfrm>
          <a:prstGeom prst="rect">
            <a:avLst/>
          </a:prstGeom>
          <a:noFill/>
        </p:spPr>
        <p:txBody>
          <a:bodyPr wrap="square" rtlCol="0">
            <a:spAutoFit/>
          </a:bodyPr>
          <a:lstStyle/>
          <a:p>
            <a:pPr algn="ctr">
              <a:lnSpc>
                <a:spcPct val="150000"/>
              </a:lnSpc>
            </a:pP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办法</a:t>
            </a:r>
            <a:r>
              <a:rPr lang="en-US" altLang="zh-CN" sz="3200" dirty="0" smtClean="0">
                <a:solidFill>
                  <a:srgbClr val="002060"/>
                </a:solidFill>
                <a:latin typeface="微软雅黑" panose="020B0503020204020204" pitchFamily="34" charset="-122"/>
                <a:ea typeface="微软雅黑" panose="020B0503020204020204" pitchFamily="34" charset="-122"/>
              </a:rPr>
              <a:t>》</a:t>
            </a:r>
            <a:r>
              <a:rPr lang="zh-CN" altLang="en-US" sz="3200" dirty="0" smtClean="0">
                <a:solidFill>
                  <a:srgbClr val="002060"/>
                </a:solidFill>
                <a:latin typeface="微软雅黑" panose="020B0503020204020204" pitchFamily="34" charset="-122"/>
                <a:ea typeface="微软雅黑" panose="020B0503020204020204" pitchFamily="34" charset="-122"/>
              </a:rPr>
              <a:t>总体框架</a:t>
            </a:r>
            <a:endParaRPr lang="zh-CN" altLang="en-US" sz="4800" dirty="0">
              <a:solidFill>
                <a:srgbClr val="00206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634803" y="3582549"/>
            <a:ext cx="6019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26060" y="749478"/>
            <a:ext cx="1342130" cy="133431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C00000"/>
                </a:solidFill>
                <a:latin typeface="微软雅黑" panose="020B0503020204020204" pitchFamily="34" charset="-122"/>
                <a:ea typeface="微软雅黑" panose="020B0503020204020204" pitchFamily="34" charset="-122"/>
              </a:rPr>
              <a:t>02</a:t>
            </a:r>
            <a:endParaRPr lang="zh-CN" altLang="en-US" sz="2000" b="1" dirty="0">
              <a:solidFill>
                <a:srgbClr val="C00000"/>
              </a:solidFill>
              <a:latin typeface="Britannic Bold" panose="020B0903060703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31259" y="618309"/>
            <a:ext cx="6252882" cy="523220"/>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2800" dirty="0" smtClean="0">
                <a:solidFill>
                  <a:srgbClr val="34618A"/>
                </a:solidFill>
                <a:latin typeface="微软雅黑" panose="020B0503020204020204" pitchFamily="34" charset="-122"/>
                <a:ea typeface="微软雅黑" panose="020B0503020204020204" pitchFamily="34" charset="-122"/>
              </a:rPr>
              <a:t>围绕预算管理全流程同步开展绩效管理</a:t>
            </a:r>
            <a:endParaRPr lang="zh-CN" altLang="en-US" sz="2800" dirty="0">
              <a:solidFill>
                <a:srgbClr val="34618A"/>
              </a:solidFill>
              <a:latin typeface="微软雅黑" panose="020B0503020204020204" pitchFamily="34" charset="-122"/>
              <a:ea typeface="微软雅黑" panose="020B0503020204020204" pitchFamily="34" charset="-122"/>
            </a:endParaRPr>
          </a:p>
        </p:txBody>
      </p:sp>
      <p:pic>
        <p:nvPicPr>
          <p:cNvPr id="1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32863" y="0"/>
            <a:ext cx="2411137" cy="622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矩形 8"/>
          <p:cNvSpPr/>
          <p:nvPr/>
        </p:nvSpPr>
        <p:spPr>
          <a:xfrm>
            <a:off x="3305810" y="3307080"/>
            <a:ext cx="2646878" cy="1200329"/>
          </a:xfrm>
          <a:prstGeom prst="rect">
            <a:avLst/>
          </a:prstGeom>
        </p:spPr>
        <p:txBody>
          <a:bodyPr wrap="none">
            <a:spAutoFit/>
          </a:bodyPr>
          <a:lstStyle/>
          <a:p>
            <a:pPr algn="ctr" defTabSz="685800">
              <a:lnSpc>
                <a:spcPct val="150000"/>
              </a:lnSpc>
              <a:spcBef>
                <a:spcPct val="0"/>
              </a:spcBef>
              <a:buFont typeface="Arial" panose="020B0604020202020204" pitchFamily="34" charset="0"/>
              <a:buNone/>
            </a:pPr>
            <a:r>
              <a:rPr lang="zh-CN" altLang="en-US" sz="2400" b="1" dirty="0" smtClean="0">
                <a:solidFill>
                  <a:srgbClr val="C00000"/>
                </a:solidFill>
                <a:latin typeface="微软雅黑" panose="020B0503020204020204" pitchFamily="34" charset="-122"/>
                <a:ea typeface="微软雅黑" panose="020B0503020204020204" pitchFamily="34" charset="-122"/>
              </a:rPr>
              <a:t>全过程</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defTabSz="685800">
              <a:lnSpc>
                <a:spcPct val="150000"/>
              </a:lnSpc>
              <a:spcBef>
                <a:spcPct val="0"/>
              </a:spcBef>
              <a:buFont typeface="Arial" panose="020B0604020202020204" pitchFamily="34" charset="0"/>
              <a:buNone/>
            </a:pPr>
            <a:r>
              <a:rPr lang="zh-CN" altLang="en-US" sz="2400" b="1" dirty="0" smtClean="0">
                <a:solidFill>
                  <a:srgbClr val="C00000"/>
                </a:solidFill>
                <a:latin typeface="微软雅黑" panose="020B0503020204020204" pitchFamily="34" charset="-122"/>
                <a:ea typeface="微软雅黑" panose="020B0503020204020204" pitchFamily="34" charset="-122"/>
              </a:rPr>
              <a:t>预算绩效管理链条</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6103929" y="1521749"/>
            <a:ext cx="130302" cy="1257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18" name="肘形连接符 17"/>
          <p:cNvCxnSpPr>
            <a:endCxn id="15" idx="2"/>
          </p:cNvCxnSpPr>
          <p:nvPr/>
        </p:nvCxnSpPr>
        <p:spPr>
          <a:xfrm rot="5400000" flipH="1" flipV="1">
            <a:off x="5240335" y="910140"/>
            <a:ext cx="189119" cy="153806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196180" y="1270001"/>
            <a:ext cx="2100655" cy="663258"/>
          </a:xfrm>
          <a:prstGeom prst="rect">
            <a:avLst/>
          </a:prstGeom>
          <a:noFill/>
          <a:effectLst/>
        </p:spPr>
        <p:txBody>
          <a:bodyPr wrap="square" rtlCol="0">
            <a:spAutoFit/>
          </a:bodyPr>
          <a:lstStyle/>
          <a:p>
            <a:pPr algn="just">
              <a:lnSpc>
                <a:spcPct val="130000"/>
              </a:lnSpc>
            </a:pPr>
            <a:r>
              <a:rPr lang="zh-CN" altLang="en-US" sz="1500" dirty="0" smtClean="0">
                <a:latin typeface="微软雅黑" panose="020B0503020204020204" pitchFamily="34" charset="-122"/>
                <a:ea typeface="微软雅黑" panose="020B0503020204020204" pitchFamily="34" charset="-122"/>
              </a:rPr>
              <a:t>（</a:t>
            </a:r>
            <a:r>
              <a:rPr lang="en-US" altLang="zh-CN" sz="1500" dirty="0" smtClean="0">
                <a:latin typeface="微软雅黑" panose="020B0503020204020204" pitchFamily="34" charset="-122"/>
                <a:ea typeface="微软雅黑" panose="020B0503020204020204" pitchFamily="34" charset="-122"/>
              </a:rPr>
              <a:t>1</a:t>
            </a:r>
            <a:r>
              <a:rPr lang="zh-CN" altLang="en-US" sz="1500" dirty="0" smtClean="0">
                <a:latin typeface="微软雅黑" panose="020B0503020204020204" pitchFamily="34" charset="-122"/>
                <a:ea typeface="微软雅黑" panose="020B0503020204020204" pitchFamily="34" charset="-122"/>
              </a:rPr>
              <a:t>）新增重点项目时应开展</a:t>
            </a:r>
            <a:r>
              <a:rPr lang="zh-CN" altLang="en-US" sz="1500" b="1" dirty="0" smtClean="0">
                <a:solidFill>
                  <a:srgbClr val="FF0000"/>
                </a:solidFill>
                <a:latin typeface="微软雅黑" panose="020B0503020204020204" pitchFamily="34" charset="-122"/>
                <a:ea typeface="微软雅黑" panose="020B0503020204020204" pitchFamily="34" charset="-122"/>
              </a:rPr>
              <a:t>事前</a:t>
            </a:r>
            <a:r>
              <a:rPr lang="zh-CN" altLang="en-US" sz="1500" b="1" dirty="0">
                <a:solidFill>
                  <a:srgbClr val="FF0000"/>
                </a:solidFill>
                <a:latin typeface="微软雅黑" panose="020B0503020204020204" pitchFamily="34" charset="-122"/>
                <a:ea typeface="微软雅黑" panose="020B0503020204020204" pitchFamily="34" charset="-122"/>
              </a:rPr>
              <a:t>绩效</a:t>
            </a:r>
            <a:r>
              <a:rPr lang="zh-CN" altLang="en-US" sz="1500" b="1" dirty="0" smtClean="0">
                <a:solidFill>
                  <a:srgbClr val="FF0000"/>
                </a:solidFill>
                <a:latin typeface="微软雅黑" panose="020B0503020204020204" pitchFamily="34" charset="-122"/>
                <a:ea typeface="微软雅黑" panose="020B0503020204020204" pitchFamily="34" charset="-122"/>
              </a:rPr>
              <a:t>评估</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5" name="椭圆 24"/>
          <p:cNvSpPr/>
          <p:nvPr/>
        </p:nvSpPr>
        <p:spPr>
          <a:xfrm>
            <a:off x="7454747" y="3464733"/>
            <a:ext cx="130302" cy="1257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4" name="矩形 23"/>
          <p:cNvSpPr/>
          <p:nvPr/>
        </p:nvSpPr>
        <p:spPr>
          <a:xfrm>
            <a:off x="7582172" y="2895700"/>
            <a:ext cx="1336780" cy="1292662"/>
          </a:xfrm>
          <a:prstGeom prst="rect">
            <a:avLst/>
          </a:prstGeom>
          <a:noFill/>
          <a:effectLst/>
        </p:spPr>
        <p:txBody>
          <a:bodyPr wrap="square" rtlCol="0">
            <a:spAutoFit/>
          </a:bodyPr>
          <a:lstStyle/>
          <a:p>
            <a:pPr algn="just">
              <a:lnSpc>
                <a:spcPct val="13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2</a:t>
            </a:r>
            <a:r>
              <a:rPr lang="zh-CN" altLang="en-US" sz="1500" dirty="0" smtClean="0">
                <a:latin typeface="微软雅黑" panose="020B0503020204020204" pitchFamily="34" charset="-122"/>
                <a:ea typeface="微软雅黑" panose="020B0503020204020204" pitchFamily="34" charset="-122"/>
              </a:rPr>
              <a:t>）将</a:t>
            </a:r>
            <a:r>
              <a:rPr lang="zh-CN" altLang="en-US" sz="1500" b="1" dirty="0">
                <a:solidFill>
                  <a:srgbClr val="FF0000"/>
                </a:solidFill>
                <a:latin typeface="微软雅黑" panose="020B0503020204020204" pitchFamily="34" charset="-122"/>
                <a:ea typeface="微软雅黑" panose="020B0503020204020204" pitchFamily="34" charset="-122"/>
              </a:rPr>
              <a:t>绩效</a:t>
            </a:r>
            <a:r>
              <a:rPr lang="zh-CN" altLang="en-US" sz="1500" b="1" dirty="0" smtClean="0">
                <a:solidFill>
                  <a:srgbClr val="FF0000"/>
                </a:solidFill>
                <a:latin typeface="微软雅黑" panose="020B0503020204020204" pitchFamily="34" charset="-122"/>
                <a:ea typeface="微软雅黑" panose="020B0503020204020204" pitchFamily="34" charset="-122"/>
              </a:rPr>
              <a:t>目标</a:t>
            </a:r>
            <a:r>
              <a:rPr lang="zh-CN" altLang="en-US" sz="1500" dirty="0" smtClean="0">
                <a:latin typeface="微软雅黑" panose="020B0503020204020204" pitchFamily="34" charset="-122"/>
                <a:ea typeface="微软雅黑" panose="020B0503020204020204" pitchFamily="34" charset="-122"/>
              </a:rPr>
              <a:t>编审结果作为预算安排的前置条件</a:t>
            </a:r>
            <a:endParaRPr lang="zh-CN" altLang="en-US" sz="1500" dirty="0">
              <a:latin typeface="微软雅黑" panose="020B0503020204020204" pitchFamily="34" charset="-122"/>
              <a:ea typeface="微软雅黑" panose="020B0503020204020204" pitchFamily="34" charset="-122"/>
            </a:endParaRPr>
          </a:p>
        </p:txBody>
      </p:sp>
      <p:sp>
        <p:nvSpPr>
          <p:cNvPr id="26" name="矩形 25"/>
          <p:cNvSpPr/>
          <p:nvPr/>
        </p:nvSpPr>
        <p:spPr>
          <a:xfrm>
            <a:off x="6968264" y="5153392"/>
            <a:ext cx="1947135" cy="992579"/>
          </a:xfrm>
          <a:prstGeom prst="rect">
            <a:avLst/>
          </a:prstGeom>
          <a:noFill/>
          <a:effectLst/>
        </p:spPr>
        <p:txBody>
          <a:bodyPr wrap="square" rtlCol="0">
            <a:spAutoFit/>
          </a:bodyPr>
          <a:lstStyle/>
          <a:p>
            <a:pPr algn="just">
              <a:lnSpc>
                <a:spcPct val="130000"/>
              </a:lnSpc>
            </a:pPr>
            <a:r>
              <a:rPr lang="zh-CN" altLang="en-US" sz="1500" dirty="0" smtClean="0">
                <a:latin typeface="微软雅黑" panose="020B0503020204020204" pitchFamily="34" charset="-122"/>
                <a:ea typeface="微软雅黑" panose="020B0503020204020204" pitchFamily="34" charset="-122"/>
              </a:rPr>
              <a:t>（</a:t>
            </a:r>
            <a:r>
              <a:rPr lang="en-US" altLang="zh-CN" sz="1500" dirty="0" smtClean="0">
                <a:latin typeface="微软雅黑" panose="020B0503020204020204" pitchFamily="34" charset="-122"/>
                <a:ea typeface="微软雅黑" panose="020B0503020204020204" pitchFamily="34" charset="-122"/>
              </a:rPr>
              <a:t>3</a:t>
            </a:r>
            <a:r>
              <a:rPr lang="zh-CN" altLang="en-US" sz="1500" dirty="0" smtClean="0">
                <a:latin typeface="微软雅黑" panose="020B0503020204020204" pitchFamily="34" charset="-122"/>
                <a:ea typeface="微软雅黑" panose="020B0503020204020204" pitchFamily="34" charset="-122"/>
              </a:rPr>
              <a:t>）对绩效目标的实现程度和预算执行进度进行</a:t>
            </a:r>
            <a:r>
              <a:rPr lang="zh-CN" altLang="en-US" sz="1500" b="1" dirty="0" smtClean="0">
                <a:solidFill>
                  <a:srgbClr val="FF0000"/>
                </a:solidFill>
                <a:latin typeface="微软雅黑" panose="020B0503020204020204" pitchFamily="34" charset="-122"/>
                <a:ea typeface="微软雅黑" panose="020B0503020204020204" pitchFamily="34" charset="-122"/>
              </a:rPr>
              <a:t>绩效跟踪</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7" name="矩形 26"/>
          <p:cNvSpPr/>
          <p:nvPr/>
        </p:nvSpPr>
        <p:spPr>
          <a:xfrm>
            <a:off x="188259" y="5144842"/>
            <a:ext cx="2106980" cy="992579"/>
          </a:xfrm>
          <a:prstGeom prst="rect">
            <a:avLst/>
          </a:prstGeom>
          <a:noFill/>
          <a:effectLst/>
        </p:spPr>
        <p:txBody>
          <a:bodyPr wrap="square" rtlCol="0">
            <a:spAutoFit/>
          </a:bodyPr>
          <a:lstStyle/>
          <a:p>
            <a:pPr algn="just">
              <a:lnSpc>
                <a:spcPct val="130000"/>
              </a:lnSpc>
            </a:pPr>
            <a:r>
              <a:rPr lang="zh-CN" altLang="en-US" sz="1500" dirty="0" smtClean="0">
                <a:latin typeface="微软雅黑" panose="020B0503020204020204" pitchFamily="34" charset="-122"/>
                <a:ea typeface="微软雅黑" panose="020B0503020204020204" pitchFamily="34" charset="-122"/>
              </a:rPr>
              <a:t>（</a:t>
            </a:r>
            <a:r>
              <a:rPr lang="en-US" altLang="zh-CN" sz="1500" dirty="0" smtClean="0">
                <a:latin typeface="微软雅黑" panose="020B0503020204020204" pitchFamily="34" charset="-122"/>
                <a:ea typeface="微软雅黑" panose="020B0503020204020204" pitchFamily="34" charset="-122"/>
              </a:rPr>
              <a:t>4</a:t>
            </a:r>
            <a:r>
              <a:rPr lang="zh-CN" altLang="en-US" sz="1500" dirty="0" smtClean="0">
                <a:latin typeface="微软雅黑" panose="020B0503020204020204" pitchFamily="34" charset="-122"/>
                <a:ea typeface="微软雅黑" panose="020B0503020204020204" pitchFamily="34" charset="-122"/>
              </a:rPr>
              <a:t>）对项目实现的经济性、效率性、效益性和公平性开展</a:t>
            </a:r>
            <a:r>
              <a:rPr lang="zh-CN" altLang="en-US" sz="1500" b="1" dirty="0" smtClean="0">
                <a:solidFill>
                  <a:srgbClr val="FF0000"/>
                </a:solidFill>
                <a:latin typeface="微软雅黑" panose="020B0503020204020204" pitchFamily="34" charset="-122"/>
                <a:ea typeface="微软雅黑" panose="020B0503020204020204" pitchFamily="34" charset="-122"/>
              </a:rPr>
              <a:t>绩效评价</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01707" y="2261765"/>
            <a:ext cx="1653987" cy="1292662"/>
          </a:xfrm>
          <a:prstGeom prst="rect">
            <a:avLst/>
          </a:prstGeom>
          <a:noFill/>
          <a:effectLst/>
        </p:spPr>
        <p:txBody>
          <a:bodyPr wrap="square" rtlCol="0">
            <a:spAutoFit/>
          </a:bodyPr>
          <a:lstStyle/>
          <a:p>
            <a:pPr algn="just">
              <a:lnSpc>
                <a:spcPct val="13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5</a:t>
            </a:r>
            <a:r>
              <a:rPr lang="zh-CN" altLang="en-US" sz="1500" dirty="0" smtClean="0">
                <a:latin typeface="微软雅黑" panose="020B0503020204020204" pitchFamily="34" charset="-122"/>
                <a:ea typeface="微软雅黑" panose="020B0503020204020204" pitchFamily="34" charset="-122"/>
              </a:rPr>
              <a:t>）将评价结果编入部门决算和政府决算并</a:t>
            </a:r>
            <a:r>
              <a:rPr lang="zh-CN" altLang="en-US" sz="1500" b="1" dirty="0" smtClean="0">
                <a:solidFill>
                  <a:srgbClr val="FF0000"/>
                </a:solidFill>
                <a:latin typeface="微软雅黑" panose="020B0503020204020204" pitchFamily="34" charset="-122"/>
                <a:ea typeface="微软雅黑" panose="020B0503020204020204" pitchFamily="34" charset="-122"/>
              </a:rPr>
              <a:t>加大公开力度</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30" name="椭圆 29"/>
          <p:cNvSpPr/>
          <p:nvPr/>
        </p:nvSpPr>
        <p:spPr>
          <a:xfrm>
            <a:off x="6785997" y="5583996"/>
            <a:ext cx="130302" cy="1257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31" name="肘形连接符 30"/>
          <p:cNvCxnSpPr/>
          <p:nvPr/>
        </p:nvCxnSpPr>
        <p:spPr>
          <a:xfrm>
            <a:off x="7103190" y="3535040"/>
            <a:ext cx="347090" cy="20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2278132" y="5592178"/>
            <a:ext cx="130302" cy="1257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4" name="椭圆 43"/>
          <p:cNvSpPr/>
          <p:nvPr/>
        </p:nvSpPr>
        <p:spPr>
          <a:xfrm>
            <a:off x="1941263" y="2673934"/>
            <a:ext cx="130302" cy="12573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45" name="肘形连接符 44"/>
          <p:cNvCxnSpPr/>
          <p:nvPr/>
        </p:nvCxnSpPr>
        <p:spPr>
          <a:xfrm rot="10800000">
            <a:off x="2071565" y="2745054"/>
            <a:ext cx="607250" cy="419622"/>
          </a:xfrm>
          <a:prstGeom prst="bentConnector3">
            <a:avLst>
              <a:gd name="adj1" fmla="val -193"/>
            </a:avLst>
          </a:prstGeom>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a:off x="6438907" y="5650930"/>
            <a:ext cx="347090" cy="20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a:off x="2387563" y="5646861"/>
            <a:ext cx="347090" cy="20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859529" y="1773555"/>
            <a:ext cx="1559635" cy="75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0" i="0" u="none" strike="noStrike" kern="1200" cap="none" spc="0" normalizeH="0" baseline="0" noProof="0" dirty="0">
                <a:ln>
                  <a:noFill/>
                </a:ln>
                <a:solidFill>
                  <a:schemeClr val="lt1"/>
                </a:solidFill>
                <a:effectLst/>
                <a:uLnTx/>
                <a:uFillTx/>
                <a:latin typeface="+mn-lt"/>
                <a:ea typeface="+mn-ea"/>
                <a:cs typeface="+mn-cs"/>
                <a:sym typeface="+mn-ea"/>
              </a:rPr>
              <a:t>预算</a:t>
            </a:r>
            <a:r>
              <a:rPr kumimoji="0" lang="zh-CN" sz="1800" b="0" i="0" u="none" strike="noStrike" kern="1200" cap="none" spc="0" normalizeH="0" baseline="0" noProof="0" dirty="0" smtClean="0">
                <a:ln>
                  <a:noFill/>
                </a:ln>
                <a:solidFill>
                  <a:schemeClr val="lt1"/>
                </a:solidFill>
                <a:effectLst/>
                <a:uLnTx/>
                <a:uFillTx/>
                <a:latin typeface="+mn-lt"/>
                <a:ea typeface="+mn-ea"/>
                <a:cs typeface="+mn-cs"/>
                <a:sym typeface="+mn-ea"/>
              </a:rPr>
              <a:t>决策</a:t>
            </a: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sym typeface="+mn-ea"/>
              </a:rPr>
              <a:t>环节</a:t>
            </a:r>
            <a:endParaRPr kumimoji="0" lang="zh-CN" sz="1800" b="0"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19" name="矩形 18"/>
          <p:cNvSpPr/>
          <p:nvPr/>
        </p:nvSpPr>
        <p:spPr>
          <a:xfrm>
            <a:off x="5526741" y="3156585"/>
            <a:ext cx="1576369" cy="75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0" i="0" u="none" strike="noStrike" kern="1200" cap="none" spc="0" normalizeH="0" baseline="0" noProof="0" dirty="0">
                <a:ln>
                  <a:noFill/>
                </a:ln>
                <a:solidFill>
                  <a:schemeClr val="lt1"/>
                </a:solidFill>
                <a:effectLst/>
                <a:uLnTx/>
                <a:uFillTx/>
                <a:latin typeface="+mn-lt"/>
                <a:ea typeface="+mn-ea"/>
                <a:cs typeface="+mn-cs"/>
                <a:sym typeface="+mn-ea"/>
              </a:rPr>
              <a:t>预算</a:t>
            </a:r>
            <a:r>
              <a:rPr kumimoji="0" lang="zh-CN" sz="1800" b="0" i="0" u="none" strike="noStrike" kern="1200" cap="none" spc="0" normalizeH="0" baseline="0" noProof="0" dirty="0" smtClean="0">
                <a:ln>
                  <a:noFill/>
                </a:ln>
                <a:solidFill>
                  <a:schemeClr val="lt1"/>
                </a:solidFill>
                <a:effectLst/>
                <a:uLnTx/>
                <a:uFillTx/>
                <a:latin typeface="+mn-lt"/>
                <a:ea typeface="+mn-ea"/>
                <a:cs typeface="+mn-cs"/>
                <a:sym typeface="+mn-ea"/>
              </a:rPr>
              <a:t>编制</a:t>
            </a: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sym typeface="+mn-ea"/>
              </a:rPr>
              <a:t>环节</a:t>
            </a:r>
            <a:endParaRPr kumimoji="0" lang="zh-CN" sz="1800" b="0"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20" name="矩形 19"/>
          <p:cNvSpPr/>
          <p:nvPr/>
        </p:nvSpPr>
        <p:spPr>
          <a:xfrm>
            <a:off x="2734945" y="5278120"/>
            <a:ext cx="1333500" cy="732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0" i="0" u="none" strike="noStrike" kern="1200" cap="none" spc="0" normalizeH="0" baseline="0" noProof="0" dirty="0" smtClean="0">
                <a:ln>
                  <a:noFill/>
                </a:ln>
                <a:solidFill>
                  <a:schemeClr val="lt1"/>
                </a:solidFill>
                <a:effectLst/>
                <a:uLnTx/>
                <a:uFillTx/>
                <a:latin typeface="+mn-lt"/>
                <a:ea typeface="+mn-ea"/>
                <a:cs typeface="+mn-cs"/>
                <a:sym typeface="+mn-ea"/>
              </a:rPr>
              <a:t>决算</a:t>
            </a: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sym typeface="+mn-ea"/>
              </a:rPr>
              <a:t>环节</a:t>
            </a:r>
            <a:endParaRPr kumimoji="0" lang="zh-CN" sz="1800" b="0"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21" name="矩形 20"/>
          <p:cNvSpPr/>
          <p:nvPr/>
        </p:nvSpPr>
        <p:spPr>
          <a:xfrm>
            <a:off x="4970144" y="5269865"/>
            <a:ext cx="1592021" cy="75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0" i="0" u="none" strike="noStrike" kern="1200" cap="none" spc="0" normalizeH="0" baseline="0" noProof="0" dirty="0">
                <a:ln>
                  <a:noFill/>
                </a:ln>
                <a:solidFill>
                  <a:schemeClr val="lt1"/>
                </a:solidFill>
                <a:effectLst/>
                <a:uLnTx/>
                <a:uFillTx/>
                <a:latin typeface="+mn-lt"/>
                <a:ea typeface="+mn-ea"/>
                <a:cs typeface="+mn-cs"/>
                <a:sym typeface="+mn-ea"/>
              </a:rPr>
              <a:t>预算</a:t>
            </a:r>
            <a:r>
              <a:rPr kumimoji="0" lang="zh-CN" sz="1800" b="0" i="0" u="none" strike="noStrike" kern="1200" cap="none" spc="0" normalizeH="0" baseline="0" noProof="0" dirty="0" smtClean="0">
                <a:ln>
                  <a:noFill/>
                </a:ln>
                <a:solidFill>
                  <a:schemeClr val="lt1"/>
                </a:solidFill>
                <a:effectLst/>
                <a:uLnTx/>
                <a:uFillTx/>
                <a:latin typeface="+mn-lt"/>
                <a:ea typeface="+mn-ea"/>
                <a:cs typeface="+mn-cs"/>
                <a:sym typeface="+mn-ea"/>
              </a:rPr>
              <a:t>执行</a:t>
            </a: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sym typeface="+mn-ea"/>
              </a:rPr>
              <a:t>环节</a:t>
            </a:r>
            <a:endParaRPr kumimoji="0" lang="zh-CN" sz="1800" b="0"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23" name="矩形 22"/>
          <p:cNvSpPr/>
          <p:nvPr/>
        </p:nvSpPr>
        <p:spPr>
          <a:xfrm>
            <a:off x="2011680" y="3164840"/>
            <a:ext cx="1333500" cy="75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0" i="0" u="none" strike="noStrike" kern="1200" cap="none" spc="0" normalizeH="0" baseline="0" noProof="0" dirty="0" smtClean="0">
                <a:ln>
                  <a:noFill/>
                </a:ln>
                <a:solidFill>
                  <a:schemeClr val="lt1"/>
                </a:solidFill>
                <a:effectLst/>
                <a:uLnTx/>
                <a:uFillTx/>
                <a:latin typeface="+mn-lt"/>
                <a:ea typeface="+mn-ea"/>
                <a:cs typeface="+mn-cs"/>
                <a:sym typeface="+mn-ea"/>
              </a:rPr>
              <a:t>信息公开</a:t>
            </a: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sym typeface="+mn-ea"/>
              </a:rPr>
              <a:t>环节</a:t>
            </a:r>
            <a:endParaRPr kumimoji="0" lang="zh-CN" sz="1800" b="0" i="0" u="none" strike="noStrike" kern="1200" cap="none" spc="0" normalizeH="0" baseline="0" noProof="0" dirty="0">
              <a:ln>
                <a:noFill/>
              </a:ln>
              <a:solidFill>
                <a:schemeClr val="lt1"/>
              </a:solidFill>
              <a:effectLst/>
              <a:uLnTx/>
              <a:uFillTx/>
              <a:latin typeface="+mn-lt"/>
              <a:ea typeface="+mn-ea"/>
              <a:cs typeface="+mn-cs"/>
              <a:sym typeface="+mn-ea"/>
            </a:endParaRPr>
          </a:p>
        </p:txBody>
      </p:sp>
      <p:cxnSp>
        <p:nvCxnSpPr>
          <p:cNvPr id="33" name="直接箭头连接符 32"/>
          <p:cNvCxnSpPr/>
          <p:nvPr/>
        </p:nvCxnSpPr>
        <p:spPr>
          <a:xfrm>
            <a:off x="5533390" y="2277745"/>
            <a:ext cx="595630" cy="607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5989320" y="4101465"/>
            <a:ext cx="570230" cy="861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4229100" y="5646420"/>
            <a:ext cx="5829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2671445" y="4139565"/>
            <a:ext cx="417830" cy="861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2961005" y="2265045"/>
            <a:ext cx="709295" cy="709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P spid="24" grpId="1" animBg="1"/>
      <p:bldP spid="26" grpId="0" animBg="1"/>
      <p:bldP spid="26" grpId="1" animBg="1"/>
      <p:bldP spid="27" grpId="0" animBg="1"/>
      <p:bldP spid="27" grpId="1" animBg="1"/>
      <p:bldP spid="28" grpId="0" animBg="1"/>
      <p:bldP spid="28" grpId="1" animBg="1"/>
      <p:bldP spid="43" grpId="0" animBg="1"/>
      <p:bldP spid="17" grpId="0" animBg="1"/>
      <p:bldP spid="17" grpId="1" animBg="1"/>
      <p:bldP spid="19" grpId="0" animBg="1"/>
      <p:bldP spid="19" grpId="1" animBg="1"/>
      <p:bldP spid="20" grpId="0" animBg="1"/>
      <p:bldP spid="20" grpId="1" animBg="1"/>
      <p:bldP spid="21" grpId="0" animBg="1"/>
      <p:bldP spid="21" grpId="1" animBg="1"/>
      <p:bldP spid="23" grpId="0" animBg="1"/>
      <p:bldP spid="2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e76c69b5-d98a-4209-8794-559b96373126}"/>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千图网海量PPT模板www.58pic.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11626</TotalTime>
  <Words>2224</Words>
  <Application>Microsoft Office PowerPoint</Application>
  <PresentationFormat>全屏显示(4:3)</PresentationFormat>
  <Paragraphs>172</Paragraphs>
  <Slides>33</Slides>
  <Notes>25</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33</vt:i4>
      </vt:variant>
    </vt:vector>
  </HeadingPairs>
  <TitlesOfParts>
    <vt:vector size="37" baseType="lpstr">
      <vt:lpstr>千图网海量PPT模板www.58pic.com​​</vt:lpstr>
      <vt:lpstr>工作表</vt:lpstr>
      <vt:lpstr>Document</vt:lpstr>
      <vt:lpstr>Microsoft Office Word 97 - 2003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1087</cp:revision>
  <dcterms:created xsi:type="dcterms:W3CDTF">2018-04-10T08:10:00Z</dcterms:created>
  <dcterms:modified xsi:type="dcterms:W3CDTF">2020-05-17T06:32:08Z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y fmtid="{D5CDD505-2E9C-101B-9397-08002B2CF9AE}" pid="3" name="KSORubyTemplateID">
    <vt:lpwstr>2</vt:lpwstr>
  </property>
</Properties>
</file>